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21" r:id="rId2"/>
    <p:sldId id="257" r:id="rId3"/>
    <p:sldId id="258" r:id="rId4"/>
    <p:sldId id="528" r:id="rId5"/>
    <p:sldId id="530" r:id="rId6"/>
    <p:sldId id="262" r:id="rId7"/>
    <p:sldId id="525" r:id="rId8"/>
    <p:sldId id="523" r:id="rId9"/>
    <p:sldId id="415" r:id="rId10"/>
    <p:sldId id="266" r:id="rId11"/>
    <p:sldId id="267" r:id="rId12"/>
    <p:sldId id="269" r:id="rId13"/>
    <p:sldId id="275" r:id="rId14"/>
    <p:sldId id="276" r:id="rId15"/>
    <p:sldId id="520" r:id="rId16"/>
    <p:sldId id="261" r:id="rId17"/>
    <p:sldId id="277" r:id="rId18"/>
    <p:sldId id="280" r:id="rId19"/>
    <p:sldId id="427" r:id="rId20"/>
    <p:sldId id="282" r:id="rId21"/>
    <p:sldId id="283" r:id="rId22"/>
    <p:sldId id="285" r:id="rId23"/>
    <p:sldId id="286" r:id="rId24"/>
    <p:sldId id="492" r:id="rId25"/>
  </p:sldIdLst>
  <p:sldSz cx="9144000" cy="6858000" type="screen4x3"/>
  <p:notesSz cx="9866313" cy="67357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0" autoAdjust="0"/>
  </p:normalViewPr>
  <p:slideViewPr>
    <p:cSldViewPr>
      <p:cViewPr varScale="1">
        <p:scale>
          <a:sx n="92" d="100"/>
          <a:sy n="92" d="100"/>
        </p:scale>
        <p:origin x="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0.0.120\anar%20planta%20superior\Centro%20de%20Estudios\A&#209;O%202021\Informes%20CCAA\Anuales\Baleares\Informe%20Anual%20Baleares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Informe%20Anual%20ANAR%20Motivos_MJ%20LOPIV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20\anar%20planta%20superior\Centro%20de%20Estudios\A&#209;O%202022\Informes%20CCAA\Anuales\Baleares\Informe%20Anual%20CCAA%20Baleares%202022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400" dirty="0">
                <a:latin typeface="Futura Bk BT" panose="020B0502020204020303" pitchFamily="34" charset="0"/>
              </a:rPr>
              <a:t>% Total casos atendidos</a:t>
            </a:r>
            <a:r>
              <a:rPr lang="es-ES" sz="1400" baseline="0" dirty="0">
                <a:latin typeface="Futura Bk BT" panose="020B0502020204020303" pitchFamily="34" charset="0"/>
              </a:rPr>
              <a:t> por ANAR 2022</a:t>
            </a:r>
            <a:endParaRPr lang="es-ES" sz="1400" dirty="0">
              <a:latin typeface="Futura Bk BT" panose="020B0502020204020303" pitchFamily="34" charset="0"/>
            </a:endParaRPr>
          </a:p>
        </c:rich>
      </c:tx>
      <c:layout>
        <c:manualLayout>
          <c:xMode val="edge"/>
          <c:yMode val="edge"/>
          <c:x val="0.13418112429776866"/>
          <c:y val="2.326636924185986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62529242224448"/>
          <c:y val="0.16975335358606655"/>
          <c:w val="0.71726824805912026"/>
          <c:h val="0.69345917324697282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19"/>
          <c:dPt>
            <c:idx val="0"/>
            <c:bubble3D val="0"/>
            <c:spPr>
              <a:solidFill>
                <a:srgbClr val="E0202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8D2-4E82-AFD1-5C5668859D1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8D2-4E82-AFD1-5C5668859D1B}"/>
              </c:ext>
            </c:extLst>
          </c:dPt>
          <c:dLbls>
            <c:dLbl>
              <c:idx val="0"/>
              <c:layout>
                <c:manualLayout>
                  <c:x val="-0.17409288874335382"/>
                  <c:y val="3.7177184851761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2-4E82-AFD1-5C5668859D1B}"/>
                </c:ext>
              </c:extLst>
            </c:dLbl>
            <c:dLbl>
              <c:idx val="1"/>
              <c:layout>
                <c:manualLayout>
                  <c:x val="0.23904222222222599"/>
                  <c:y val="-0.12928690476190491"/>
                </c:manualLayout>
              </c:layout>
              <c:spPr/>
              <c:txPr>
                <a:bodyPr/>
                <a:lstStyle/>
                <a:p>
                  <a:pPr algn="ctr">
                    <a:defRPr lang="es-ES" sz="1100" b="1" i="0" u="none" strike="noStrike" kern="1200" baseline="0">
                      <a:solidFill>
                        <a:schemeClr val="tx1"/>
                      </a:solidFill>
                      <a:latin typeface="Futura Bk BT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2-4E82-AFD1-5C5668859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1" i="0" u="none" strike="noStrike" kern="1200" baseline="0">
                    <a:solidFill>
                      <a:prstClr val="white"/>
                    </a:solidFill>
                    <a:latin typeface="Futura Bk BT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Recuento!$D$3:$D$4</c:f>
              <c:strCache>
                <c:ptCount val="2"/>
                <c:pt idx="0">
                  <c:v>Casos atendidos a través de Niños/as y Adolescentes</c:v>
                </c:pt>
                <c:pt idx="1">
                  <c:v>Casos atendidos a través de Adultos/as y Familias</c:v>
                </c:pt>
              </c:strCache>
            </c:strRef>
          </c:cat>
          <c:val>
            <c:numRef>
              <c:f>Recuento!$E$3:$E$4</c:f>
              <c:numCache>
                <c:formatCode>0.0%</c:formatCode>
                <c:ptCount val="2"/>
                <c:pt idx="0">
                  <c:v>0.32093023255813952</c:v>
                </c:pt>
                <c:pt idx="1">
                  <c:v>0.67906976744186043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2-4E82-AFD1-5C5668859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 rtl="0">
              <a:defRPr sz="1050" b="0">
                <a:latin typeface="Futura Bk BT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50" b="0">
                <a:latin typeface="Futura Bk BT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.86126099141296941"/>
          <c:w val="1"/>
          <c:h val="0.12978386852935411"/>
        </c:manualLayout>
      </c:layout>
      <c:overlay val="0"/>
      <c:txPr>
        <a:bodyPr/>
        <a:lstStyle/>
        <a:p>
          <a:pPr>
            <a:defRPr sz="1050" b="0">
              <a:latin typeface="Futura Bk BT" pitchFamily="34" charset="0"/>
            </a:defRPr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0404843773224"/>
          <c:y val="2.6614514281375252E-2"/>
          <c:w val="0.78527010913490058"/>
          <c:h val="0.876163140985903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Edad!$T$33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9D-4535-A008-917BCAFF04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9D-4535-A008-917BCAFF04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/>
                      <a:t>34,8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9D-4535-A008-917BCAFF0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E02024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Edad!$S$34:$S$39</c:f>
              <c:strCache>
                <c:ptCount val="6"/>
                <c:pt idx="0">
                  <c:v>0 a 7 años</c:v>
                </c:pt>
                <c:pt idx="1">
                  <c:v>8 a 9 años</c:v>
                </c:pt>
                <c:pt idx="2">
                  <c:v>10 a 11 años</c:v>
                </c:pt>
                <c:pt idx="3">
                  <c:v>12 a 13 años</c:v>
                </c:pt>
                <c:pt idx="4">
                  <c:v>14 a 15 años</c:v>
                </c:pt>
                <c:pt idx="5">
                  <c:v>16 a 17 años</c:v>
                </c:pt>
              </c:strCache>
            </c:strRef>
          </c:cat>
          <c:val>
            <c:numRef>
              <c:f>Edad!$T$34:$T$39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1.4999999999999999E-2</c:v>
                </c:pt>
                <c:pt idx="3">
                  <c:v>0.21739130434782608</c:v>
                </c:pt>
                <c:pt idx="4">
                  <c:v>0.40579710144927539</c:v>
                </c:pt>
                <c:pt idx="5">
                  <c:v>0.36231884057971014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D-4535-A008-917BCAFF042A}"/>
            </c:ext>
          </c:extLst>
        </c:ser>
        <c:ser>
          <c:idx val="1"/>
          <c:order val="1"/>
          <c:tx>
            <c:strRef>
              <c:f>Edad!$U$33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Edad!$S$34:$S$39</c:f>
              <c:strCache>
                <c:ptCount val="6"/>
                <c:pt idx="0">
                  <c:v>0 a 7 años</c:v>
                </c:pt>
                <c:pt idx="1">
                  <c:v>8 a 9 años</c:v>
                </c:pt>
                <c:pt idx="2">
                  <c:v>10 a 11 años</c:v>
                </c:pt>
                <c:pt idx="3">
                  <c:v>12 a 13 años</c:v>
                </c:pt>
                <c:pt idx="4">
                  <c:v>14 a 15 años</c:v>
                </c:pt>
                <c:pt idx="5">
                  <c:v>16 a 17 años</c:v>
                </c:pt>
              </c:strCache>
            </c:strRef>
          </c:cat>
          <c:val>
            <c:numRef>
              <c:f>Edad!$U$34:$U$39</c:f>
              <c:numCache>
                <c:formatCode>0.0%</c:formatCode>
                <c:ptCount val="6"/>
                <c:pt idx="0">
                  <c:v>0.36986301369863012</c:v>
                </c:pt>
                <c:pt idx="1">
                  <c:v>0.12328767123287671</c:v>
                </c:pt>
                <c:pt idx="2">
                  <c:v>0.10273972602739725</c:v>
                </c:pt>
                <c:pt idx="3">
                  <c:v>0.12328767123287671</c:v>
                </c:pt>
                <c:pt idx="4">
                  <c:v>0.15068493150684931</c:v>
                </c:pt>
                <c:pt idx="5">
                  <c:v>0.11643835616438356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D-4535-A008-917BCAFF0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48139264"/>
        <c:axId val="48141056"/>
        <c:axId val="0"/>
      </c:bar3DChart>
      <c:catAx>
        <c:axId val="48139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Futura Bk BT" pitchFamily="34" charset="0"/>
              </a:defRPr>
            </a:pPr>
            <a:endParaRPr lang="es-ES"/>
          </a:p>
        </c:txPr>
        <c:crossAx val="48141056"/>
        <c:crosses val="autoZero"/>
        <c:auto val="1"/>
        <c:lblAlgn val="ctr"/>
        <c:lblOffset val="100"/>
        <c:tickLblSkip val="1"/>
        <c:noMultiLvlLbl val="0"/>
      </c:catAx>
      <c:valAx>
        <c:axId val="481410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48139264"/>
        <c:crossesAt val="11"/>
        <c:crossBetween val="between"/>
      </c:valAx>
      <c:spPr>
        <a:noFill/>
        <a:ln w="25376">
          <a:noFill/>
        </a:ln>
      </c:spPr>
    </c:plotArea>
    <c:legend>
      <c:legendPos val="l"/>
      <c:layout>
        <c:manualLayout>
          <c:xMode val="edge"/>
          <c:yMode val="edge"/>
          <c:x val="3.6071685107852601E-2"/>
          <c:y val="0.92993533499158065"/>
          <c:w val="0.90259727985269556"/>
          <c:h val="5.6915490055797123E-2"/>
        </c:manualLayout>
      </c:layout>
      <c:overlay val="0"/>
      <c:txPr>
        <a:bodyPr/>
        <a:lstStyle/>
        <a:p>
          <a:pPr>
            <a:defRPr sz="1200" b="0">
              <a:latin typeface="Futura Bk BT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entury Gothic" pitchFamily="34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28813663638432E-2"/>
          <c:y val="0.11146775605485849"/>
          <c:w val="0.94782709305695179"/>
          <c:h val="0.6818057581947281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Sexo!$B$20:$C$20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rgbClr val="E02024"/>
                    </a:solidFill>
                    <a:latin typeface="Futura Bk BT" pitchFamily="34" charset="0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Sexo!$A$22:$A$24</c:f>
              <c:strCache>
                <c:ptCount val="3"/>
                <c:pt idx="0">
                  <c:v>Mujer</c:v>
                </c:pt>
                <c:pt idx="1">
                  <c:v>Varón</c:v>
                </c:pt>
                <c:pt idx="2">
                  <c:v>No consta</c:v>
                </c:pt>
              </c:strCache>
            </c:strRef>
          </c:cat>
          <c:val>
            <c:numRef>
              <c:f>Sexo!$C$22:$C$24</c:f>
              <c:numCache>
                <c:formatCode>0.0%</c:formatCode>
                <c:ptCount val="3"/>
                <c:pt idx="0">
                  <c:v>0.71014492753623193</c:v>
                </c:pt>
                <c:pt idx="1">
                  <c:v>0.2608695652173913</c:v>
                </c:pt>
                <c:pt idx="2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6-45F7-93B5-F309DF97E2F4}"/>
            </c:ext>
          </c:extLst>
        </c:ser>
        <c:ser>
          <c:idx val="0"/>
          <c:order val="1"/>
          <c:tx>
            <c:strRef>
              <c:f>Sexo!$D$20:$E$20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Futura Bk BT" pitchFamily="34" charset="0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Sexo!$A$22:$A$24</c:f>
              <c:strCache>
                <c:ptCount val="3"/>
                <c:pt idx="0">
                  <c:v>Mujer</c:v>
                </c:pt>
                <c:pt idx="1">
                  <c:v>Varón</c:v>
                </c:pt>
                <c:pt idx="2">
                  <c:v>No consta</c:v>
                </c:pt>
              </c:strCache>
            </c:strRef>
          </c:cat>
          <c:val>
            <c:numRef>
              <c:f>Sexo!$E$22:$E$24</c:f>
              <c:numCache>
                <c:formatCode>0.0%</c:formatCode>
                <c:ptCount val="3"/>
                <c:pt idx="0">
                  <c:v>0.57534246575342463</c:v>
                </c:pt>
                <c:pt idx="1">
                  <c:v>0.41095890410958902</c:v>
                </c:pt>
                <c:pt idx="2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6-45F7-93B5-F309DF97E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397568"/>
        <c:axId val="96407552"/>
        <c:axId val="0"/>
      </c:bar3DChart>
      <c:catAx>
        <c:axId val="9639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/>
            </a:pPr>
            <a:endParaRPr lang="es-ES"/>
          </a:p>
        </c:txPr>
        <c:crossAx val="96407552"/>
        <c:crosses val="autoZero"/>
        <c:auto val="1"/>
        <c:lblAlgn val="ctr"/>
        <c:lblOffset val="100"/>
        <c:noMultiLvlLbl val="0"/>
      </c:catAx>
      <c:valAx>
        <c:axId val="964075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6397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348949895646336E-2"/>
          <c:y val="0.87938072243148901"/>
          <c:w val="0.96302826071577363"/>
          <c:h val="9.5017800692620544E-2"/>
        </c:manualLayout>
      </c:layout>
      <c:overlay val="0"/>
      <c:txPr>
        <a:bodyPr/>
        <a:lstStyle/>
        <a:p>
          <a:pPr>
            <a:defRPr sz="1200" b="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Futura Bk BT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31250000000367E-2"/>
          <c:y val="3.4255084553755727E-2"/>
          <c:w val="0.93822039290543224"/>
          <c:h val="0.74582745511719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Hora!$B$2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dLbl>
              <c:idx val="0"/>
              <c:layout>
                <c:manualLayout>
                  <c:x val="-5.965555555555572E-3"/>
                  <c:y val="2.9219696969696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9-47EC-999E-473B3D54D307}"/>
                </c:ext>
              </c:extLst>
            </c:dLbl>
            <c:dLbl>
              <c:idx val="1"/>
              <c:layout>
                <c:manualLayout>
                  <c:x val="-1.8506944444444445E-3"/>
                  <c:y val="2.0505050505050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49-47EC-999E-473B3D54D30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Hora!$A$21:$A$23</c:f>
              <c:strCache>
                <c:ptCount val="3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Hora!$C$21:$C$23</c:f>
              <c:numCache>
                <c:formatCode>0.0%</c:formatCode>
                <c:ptCount val="3"/>
                <c:pt idx="0">
                  <c:v>0.17777777777777778</c:v>
                </c:pt>
                <c:pt idx="1">
                  <c:v>0.66666666666666663</c:v>
                </c:pt>
                <c:pt idx="2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9-47EC-999E-473B3D54D307}"/>
            </c:ext>
          </c:extLst>
        </c:ser>
        <c:ser>
          <c:idx val="1"/>
          <c:order val="1"/>
          <c:tx>
            <c:strRef>
              <c:f>Hora!$D$2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Hora!$A$21:$A$23</c:f>
              <c:strCache>
                <c:ptCount val="3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Hora!$E$21:$E$23</c:f>
              <c:numCache>
                <c:formatCode>0.0%</c:formatCode>
                <c:ptCount val="3"/>
                <c:pt idx="0">
                  <c:v>0.44444444444444442</c:v>
                </c:pt>
                <c:pt idx="1">
                  <c:v>0.50505050505050508</c:v>
                </c:pt>
                <c:pt idx="2">
                  <c:v>5.0505050505050504E-2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49-47EC-999E-473B3D54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723904"/>
        <c:axId val="97725440"/>
        <c:axId val="0"/>
      </c:bar3DChart>
      <c:catAx>
        <c:axId val="977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/>
            </a:pPr>
            <a:endParaRPr lang="es-ES"/>
          </a:p>
        </c:txPr>
        <c:crossAx val="97725440"/>
        <c:crosses val="autoZero"/>
        <c:auto val="1"/>
        <c:lblAlgn val="ctr"/>
        <c:lblOffset val="100"/>
        <c:noMultiLvlLbl val="0"/>
      </c:catAx>
      <c:valAx>
        <c:axId val="977254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723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1881944444444444E-3"/>
          <c:y val="0.8790931794328426"/>
          <c:w val="0.98795944904787381"/>
          <c:h val="8.7484533507894993E-2"/>
        </c:manualLayout>
      </c:layout>
      <c:overlay val="0"/>
      <c:txPr>
        <a:bodyPr/>
        <a:lstStyle/>
        <a:p>
          <a:pPr>
            <a:defRPr sz="1200" b="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Futura Bk BT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149391503740694E-2"/>
          <c:y val="0.11923077505121341"/>
          <c:w val="0.92160060665880039"/>
          <c:h val="0.59984668134917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Conocimiento!$K$52</c:f>
              <c:strCache>
                <c:ptCount val="1"/>
                <c:pt idx="0">
                  <c:v>Consultas de Niños/as y Adolescentes</c:v>
                </c:pt>
              </c:strCache>
            </c:strRef>
          </c:tx>
          <c:spPr>
            <a:solidFill>
              <a:srgbClr val="E0202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6015903918700761E-3"/>
                  <c:y val="2.5764714999648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0-4BAA-83C6-61121242B8C4}"/>
                </c:ext>
              </c:extLst>
            </c:dLbl>
            <c:dLbl>
              <c:idx val="1"/>
              <c:layout>
                <c:manualLayout>
                  <c:x val="-3.1464873185412965E-3"/>
                  <c:y val="7.4073901256576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30-4BAA-83C6-61121242B8C4}"/>
                </c:ext>
              </c:extLst>
            </c:dLbl>
            <c:dLbl>
              <c:idx val="2"/>
              <c:layout>
                <c:manualLayout>
                  <c:x val="-1.1069385687936334E-2"/>
                  <c:y val="4.616144292141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30-4BAA-83C6-61121242B8C4}"/>
                </c:ext>
              </c:extLst>
            </c:dLbl>
            <c:dLbl>
              <c:idx val="3"/>
              <c:layout>
                <c:manualLayout>
                  <c:x val="0"/>
                  <c:y val="5.1529429999298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30-4BAA-83C6-61121242B8C4}"/>
                </c:ext>
              </c:extLst>
            </c:dLbl>
            <c:dLbl>
              <c:idx val="4"/>
              <c:layout>
                <c:manualLayout>
                  <c:x val="-1.1182758110163962E-2"/>
                  <c:y val="4.616144292141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30-4BAA-83C6-61121242B8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BAA-83C6-61121242B8C4}"/>
                </c:ext>
              </c:extLst>
            </c:dLbl>
            <c:dLbl>
              <c:idx val="6"/>
              <c:layout>
                <c:manualLayout>
                  <c:x val="-7.8378302712690581E-3"/>
                  <c:y val="4.7236663311167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BAA-83C6-61121242B8C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BAA-83C6-61121242B8C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30-4BAA-83C6-61121242B8C4}"/>
                </c:ext>
              </c:extLst>
            </c:dLbl>
            <c:dLbl>
              <c:idx val="9"/>
              <c:layout>
                <c:manualLayout>
                  <c:x val="-6.406361567480417E-3"/>
                  <c:y val="1.545882899978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30-4BAA-83C6-61121242B8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30-4BAA-83C6-61121242B8C4}"/>
                </c:ext>
              </c:extLst>
            </c:dLbl>
            <c:dLbl>
              <c:idx val="11"/>
              <c:layout>
                <c:manualLayout>
                  <c:x val="-9.4394619556237708E-3"/>
                  <c:y val="9.05337223492027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30-4BAA-83C6-61121242B8C4}"/>
                </c:ext>
              </c:extLst>
            </c:dLbl>
            <c:dLbl>
              <c:idx val="12"/>
              <c:layout>
                <c:manualLayout>
                  <c:x val="-1.4357564260977083E-2"/>
                  <c:y val="1.256039999821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30-4BAA-83C6-61121242B8C4}"/>
                </c:ext>
              </c:extLst>
            </c:dLbl>
            <c:dLbl>
              <c:idx val="13"/>
              <c:layout>
                <c:manualLayout>
                  <c:x val="-8.007951959350371E-3"/>
                  <c:y val="1.288235749982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30-4BAA-83C6-61121242B8C4}"/>
                </c:ext>
              </c:extLst>
            </c:dLbl>
            <c:dLbl>
              <c:idx val="14"/>
              <c:layout>
                <c:manualLayout>
                  <c:x val="-9.6095423512206953E-3"/>
                  <c:y val="1.545882899978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BAA-83C6-61121242B8C4}"/>
                </c:ext>
              </c:extLst>
            </c:dLbl>
            <c:dLbl>
              <c:idx val="15"/>
              <c:layout>
                <c:manualLayout>
                  <c:x val="-4.6913987533827159E-3"/>
                  <c:y val="-2.14638334406526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BAA-83C6-61121242B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900" b="0" i="0" u="none" strike="noStrike" kern="1200" baseline="0">
                    <a:solidFill>
                      <a:srgbClr val="E02024"/>
                    </a:solidFill>
                    <a:latin typeface="Futura Bk BT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Conocimiento!$J$53:$J$64</c:f>
              <c:strCache>
                <c:ptCount val="12"/>
                <c:pt idx="0">
                  <c:v>Amigos/as</c:v>
                </c:pt>
                <c:pt idx="1">
                  <c:v>Familiares</c:v>
                </c:pt>
                <c:pt idx="2">
                  <c:v>Internet</c:v>
                </c:pt>
                <c:pt idx="3">
                  <c:v>Colegio</c:v>
                </c:pt>
                <c:pt idx="4">
                  <c:v>Servicio 016</c:v>
                </c:pt>
                <c:pt idx="5">
                  <c:v>Servicios Sociales</c:v>
                </c:pt>
                <c:pt idx="6">
                  <c:v>Profesionales</c:v>
                </c:pt>
                <c:pt idx="7">
                  <c:v>Policía/Guardia Civil/PM</c:v>
                </c:pt>
                <c:pt idx="8">
                  <c:v>TV</c:v>
                </c:pt>
                <c:pt idx="9">
                  <c:v>Fundación ANAR</c:v>
                </c:pt>
                <c:pt idx="10">
                  <c:v>Menor Implicado/a</c:v>
                </c:pt>
                <c:pt idx="11">
                  <c:v>Otras Entidades</c:v>
                </c:pt>
              </c:strCache>
            </c:strRef>
          </c:cat>
          <c:val>
            <c:numRef>
              <c:f>Conocimiento!$K$53:$K$64</c:f>
              <c:numCache>
                <c:formatCode>0.0%</c:formatCode>
                <c:ptCount val="12"/>
                <c:pt idx="0">
                  <c:v>0.25641025641025639</c:v>
                </c:pt>
                <c:pt idx="1">
                  <c:v>0.33333333333333331</c:v>
                </c:pt>
                <c:pt idx="2">
                  <c:v>0.10256410256410256</c:v>
                </c:pt>
                <c:pt idx="3">
                  <c:v>0.10256410256410256</c:v>
                </c:pt>
                <c:pt idx="4">
                  <c:v>0.10256410256410256</c:v>
                </c:pt>
                <c:pt idx="5">
                  <c:v>0</c:v>
                </c:pt>
                <c:pt idx="6">
                  <c:v>5.128205128205128E-2</c:v>
                </c:pt>
                <c:pt idx="7">
                  <c:v>0</c:v>
                </c:pt>
                <c:pt idx="8">
                  <c:v>0</c:v>
                </c:pt>
                <c:pt idx="9">
                  <c:v>2.564102564102564E-2</c:v>
                </c:pt>
                <c:pt idx="10">
                  <c:v>0</c:v>
                </c:pt>
                <c:pt idx="11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930-4BAA-83C6-61121242B8C4}"/>
            </c:ext>
          </c:extLst>
        </c:ser>
        <c:ser>
          <c:idx val="1"/>
          <c:order val="1"/>
          <c:tx>
            <c:strRef>
              <c:f>Conocimiento!$L$52</c:f>
              <c:strCache>
                <c:ptCount val="1"/>
                <c:pt idx="0">
                  <c:v>Consultas de Adultos por Menores de Edad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06361567480417E-3"/>
                  <c:y val="7.729414499894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30-4BAA-83C6-61121242B8C4}"/>
                </c:ext>
              </c:extLst>
            </c:dLbl>
            <c:dLbl>
              <c:idx val="1"/>
              <c:layout>
                <c:manualLayout>
                  <c:x val="8.007951959350371E-3"/>
                  <c:y val="1.03058859998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30-4BAA-83C6-61121242B8C4}"/>
                </c:ext>
              </c:extLst>
            </c:dLbl>
            <c:dLbl>
              <c:idx val="2"/>
              <c:layout>
                <c:manualLayout>
                  <c:x val="3.2031807837402471E-3"/>
                  <c:y val="1.18086912931641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30-4BAA-83C6-61121242B8C4}"/>
                </c:ext>
              </c:extLst>
            </c:dLbl>
            <c:dLbl>
              <c:idx val="3"/>
              <c:layout>
                <c:manualLayout>
                  <c:x val="6.406361567480417E-3"/>
                  <c:y val="1.288235749982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30-4BAA-83C6-61121242B8C4}"/>
                </c:ext>
              </c:extLst>
            </c:dLbl>
            <c:dLbl>
              <c:idx val="5"/>
              <c:layout>
                <c:manualLayout>
                  <c:x val="1.2088560831709399E-2"/>
                  <c:y val="-9.9746833417988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30-4BAA-83C6-61121242B8C4}"/>
                </c:ext>
              </c:extLst>
            </c:dLbl>
            <c:dLbl>
              <c:idx val="6"/>
              <c:layout>
                <c:manualLayout>
                  <c:x val="8.0079519593503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30-4BAA-83C6-61121242B8C4}"/>
                </c:ext>
              </c:extLst>
            </c:dLbl>
            <c:dLbl>
              <c:idx val="8"/>
              <c:layout>
                <c:manualLayout>
                  <c:x val="1.6015903918701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BAA-83C6-61121242B8C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BAA-83C6-61121242B8C4}"/>
                </c:ext>
              </c:extLst>
            </c:dLbl>
            <c:dLbl>
              <c:idx val="10"/>
              <c:layout>
                <c:manualLayout>
                  <c:x val="-5.96065667158023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BAA-83C6-61121242B8C4}"/>
                </c:ext>
              </c:extLst>
            </c:dLbl>
            <c:dLbl>
              <c:idx val="11"/>
              <c:layout>
                <c:manualLayout>
                  <c:x val="-3.2031807837402462E-3"/>
                  <c:y val="2.5764714999649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30-4BAA-83C6-61121242B8C4}"/>
                </c:ext>
              </c:extLst>
            </c:dLbl>
            <c:dLbl>
              <c:idx val="12"/>
              <c:layout>
                <c:manualLayout>
                  <c:x val="1.6015903918700761E-3"/>
                  <c:y val="1.288235749982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30-4BAA-83C6-61121242B8C4}"/>
                </c:ext>
              </c:extLst>
            </c:dLbl>
            <c:dLbl>
              <c:idx val="13"/>
              <c:layout>
                <c:manualLayout>
                  <c:x val="8.007951959350371E-3"/>
                  <c:y val="-7.729414499894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30-4BAA-83C6-61121242B8C4}"/>
                </c:ext>
              </c:extLst>
            </c:dLbl>
            <c:dLbl>
              <c:idx val="14"/>
              <c:layout>
                <c:manualLayout>
                  <c:x val="-3.2033068932197212E-3"/>
                  <c:y val="2.5764714999649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30-4BAA-83C6-61121242B8C4}"/>
                </c:ext>
              </c:extLst>
            </c:dLbl>
            <c:dLbl>
              <c:idx val="15"/>
              <c:layout>
                <c:manualLayout>
                  <c:x val="1.121113274309064E-2"/>
                  <c:y val="2.5764714999649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30-4BAA-83C6-61121242B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Futura Bk BT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Conocimiento!$J$53:$J$64</c:f>
              <c:strCache>
                <c:ptCount val="12"/>
                <c:pt idx="0">
                  <c:v>Amigos/as</c:v>
                </c:pt>
                <c:pt idx="1">
                  <c:v>Familiares</c:v>
                </c:pt>
                <c:pt idx="2">
                  <c:v>Internet</c:v>
                </c:pt>
                <c:pt idx="3">
                  <c:v>Colegio</c:v>
                </c:pt>
                <c:pt idx="4">
                  <c:v>Servicio 016</c:v>
                </c:pt>
                <c:pt idx="5">
                  <c:v>Servicios Sociales</c:v>
                </c:pt>
                <c:pt idx="6">
                  <c:v>Profesionales</c:v>
                </c:pt>
                <c:pt idx="7">
                  <c:v>Policía/Guardia Civil/PM</c:v>
                </c:pt>
                <c:pt idx="8">
                  <c:v>TV</c:v>
                </c:pt>
                <c:pt idx="9">
                  <c:v>Fundación ANAR</c:v>
                </c:pt>
                <c:pt idx="10">
                  <c:v>Menor Implicado/a</c:v>
                </c:pt>
                <c:pt idx="11">
                  <c:v>Otras Entidades</c:v>
                </c:pt>
              </c:strCache>
            </c:strRef>
          </c:cat>
          <c:val>
            <c:numRef>
              <c:f>Conocimiento!$L$53:$L$64</c:f>
              <c:numCache>
                <c:formatCode>0.0%</c:formatCode>
                <c:ptCount val="12"/>
                <c:pt idx="0">
                  <c:v>9.7560975609756101E-2</c:v>
                </c:pt>
                <c:pt idx="1">
                  <c:v>0.12195121951219512</c:v>
                </c:pt>
                <c:pt idx="2">
                  <c:v>0.28048780487804881</c:v>
                </c:pt>
                <c:pt idx="3">
                  <c:v>2.4390243902439025E-2</c:v>
                </c:pt>
                <c:pt idx="4">
                  <c:v>0.25609756097560976</c:v>
                </c:pt>
                <c:pt idx="5">
                  <c:v>2.4390243902439025E-2</c:v>
                </c:pt>
                <c:pt idx="6">
                  <c:v>7.3170731707317069E-2</c:v>
                </c:pt>
                <c:pt idx="7">
                  <c:v>2.4390243902439025E-2</c:v>
                </c:pt>
                <c:pt idx="8">
                  <c:v>1.2195121951219513E-2</c:v>
                </c:pt>
                <c:pt idx="9">
                  <c:v>0</c:v>
                </c:pt>
                <c:pt idx="10">
                  <c:v>3.6585365853658534E-2</c:v>
                </c:pt>
                <c:pt idx="11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930-4BAA-83C6-61121242B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48829184"/>
        <c:axId val="48830720"/>
        <c:axId val="0"/>
      </c:bar3DChart>
      <c:catAx>
        <c:axId val="488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60000" anchor="ctr" anchorCtr="0"/>
          <a:lstStyle/>
          <a:p>
            <a:pPr>
              <a:defRPr sz="1000" b="0">
                <a:latin typeface="Futura Bk BT" pitchFamily="34" charset="0"/>
              </a:defRPr>
            </a:pPr>
            <a:endParaRPr lang="es-ES"/>
          </a:p>
        </c:txPr>
        <c:crossAx val="48830720"/>
        <c:crosses val="autoZero"/>
        <c:auto val="1"/>
        <c:lblAlgn val="ctr"/>
        <c:lblOffset val="100"/>
        <c:tickLblSkip val="1"/>
        <c:noMultiLvlLbl val="0"/>
      </c:catAx>
      <c:valAx>
        <c:axId val="48830720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one"/>
        <c:crossAx val="48829184"/>
        <c:crosses val="max"/>
        <c:crossBetween val="between"/>
      </c:valAx>
    </c:plotArea>
    <c:legend>
      <c:legendPos val="l"/>
      <c:layout>
        <c:manualLayout>
          <c:xMode val="edge"/>
          <c:yMode val="edge"/>
          <c:x val="0.44173092630033539"/>
          <c:y val="0.18375137558765406"/>
          <c:w val="0.55423478791063141"/>
          <c:h val="0.11940545587113126"/>
        </c:manualLayout>
      </c:layout>
      <c:overlay val="0"/>
      <c:txPr>
        <a:bodyPr/>
        <a:lstStyle/>
        <a:p>
          <a:pPr>
            <a:defRPr sz="1050" b="0">
              <a:latin typeface="Futura Bk BT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Century Gothic" pitchFamily="34" charset="0"/>
        </a:defRPr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400" dirty="0">
                <a:latin typeface="Futura Bk BT" panose="020B0502020204020303" pitchFamily="34" charset="0"/>
              </a:rPr>
              <a:t>% Total peticiones de ayuda</a:t>
            </a:r>
            <a:r>
              <a:rPr lang="es-ES" sz="1400" baseline="0" dirty="0">
                <a:latin typeface="Futura Bk BT" panose="020B0502020204020303" pitchFamily="34" charset="0"/>
              </a:rPr>
              <a:t> 2022</a:t>
            </a:r>
            <a:endParaRPr lang="es-ES" sz="1400" dirty="0">
              <a:latin typeface="Futura Bk BT" panose="020B0502020204020303" pitchFamily="34" charset="0"/>
            </a:endParaRPr>
          </a:p>
        </c:rich>
      </c:tx>
      <c:layout>
        <c:manualLayout>
          <c:xMode val="edge"/>
          <c:yMode val="edge"/>
          <c:x val="0.1298843098695616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80332442700865"/>
          <c:y val="0.13474112502530278"/>
          <c:w val="0.75170471652564452"/>
          <c:h val="0.72606933531832607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19"/>
          <c:dPt>
            <c:idx val="0"/>
            <c:bubble3D val="0"/>
            <c:spPr>
              <a:solidFill>
                <a:srgbClr val="E0202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103-42D2-AE7C-E90B5C48945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103-42D2-AE7C-E90B5C489457}"/>
              </c:ext>
            </c:extLst>
          </c:dPt>
          <c:dLbls>
            <c:dLbl>
              <c:idx val="0"/>
              <c:layout>
                <c:manualLayout>
                  <c:x val="-3.2572989295070007E-2"/>
                  <c:y val="0.10272394831074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Futura Bk BT" panose="020B0502020204020303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3-42D2-AE7C-E90B5C489457}"/>
                </c:ext>
              </c:extLst>
            </c:dLbl>
            <c:dLbl>
              <c:idx val="1"/>
              <c:layout>
                <c:manualLayout>
                  <c:x val="0.10336460392816825"/>
                  <c:y val="-0.29062299179969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latin typeface="Futura Bk BT" panose="020B0502020204020303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3-42D2-AE7C-E90B5C489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Futura Bk BT" panose="020B0502020204020303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Recuento!$I$3:$I$4</c:f>
              <c:strCache>
                <c:ptCount val="2"/>
                <c:pt idx="0">
                  <c:v>Línea del Niño/a y del Adolescente</c:v>
                </c:pt>
                <c:pt idx="1">
                  <c:v>Línea de la Familia y los Centros Escolares</c:v>
                </c:pt>
              </c:strCache>
            </c:strRef>
          </c:cat>
          <c:val>
            <c:numRef>
              <c:f>Recuento!$J$3:$J$4</c:f>
              <c:numCache>
                <c:formatCode>0.0%</c:formatCode>
                <c:ptCount val="2"/>
                <c:pt idx="0">
                  <c:v>0.11870503597122302</c:v>
                </c:pt>
                <c:pt idx="1">
                  <c:v>0.88129496402877694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03-42D2-AE7C-E90B5C489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 rtl="0">
              <a:defRPr sz="1050" b="0">
                <a:latin typeface="Futura Bk BT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50" b="0">
                <a:latin typeface="Futura Bk BT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.86126101942778843"/>
          <c:w val="1"/>
          <c:h val="0.12978386852935411"/>
        </c:manualLayout>
      </c:layout>
      <c:overlay val="0"/>
      <c:txPr>
        <a:bodyPr/>
        <a:lstStyle/>
        <a:p>
          <a:pPr>
            <a:defRPr sz="1050" b="0">
              <a:latin typeface="Futura Bk BT" pitchFamily="34" charset="0"/>
            </a:defRPr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r>
              <a:rPr lang="en-US" b="1"/>
              <a:t>Nº</a:t>
            </a:r>
            <a:r>
              <a:rPr lang="en-US" b="1" baseline="0"/>
              <a:t> de casos atendidos 2021-2022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6585666375036454"/>
          <c:w val="0.93888888888888888"/>
          <c:h val="0.71032370953630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Recuento!$A$8</c:f>
              <c:strCache>
                <c:ptCount val="1"/>
                <c:pt idx="0">
                  <c:v>Casos atendidos</c:v>
                </c:pt>
              </c:strCache>
            </c:strRef>
          </c:tx>
          <c:spPr>
            <a:solidFill>
              <a:srgbClr val="E11D1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099-406E-B9AF-1EF577285F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99-406E-B9AF-1EF577285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Recuento!$B$7:$C$7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Recuento!$B$8:$C$8</c:f>
              <c:numCache>
                <c:formatCode>General</c:formatCode>
                <c:ptCount val="2"/>
                <c:pt idx="0">
                  <c:v>206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3-4D7B-8D40-89B419E42D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8479599"/>
        <c:axId val="1318472399"/>
      </c:barChart>
      <c:catAx>
        <c:axId val="131847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es-ES"/>
          </a:p>
        </c:txPr>
        <c:crossAx val="1318472399"/>
        <c:crosses val="autoZero"/>
        <c:auto val="1"/>
        <c:lblAlgn val="ctr"/>
        <c:lblOffset val="100"/>
        <c:noMultiLvlLbl val="0"/>
      </c:catAx>
      <c:valAx>
        <c:axId val="1318472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847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Futura Bk BT" panose="020B0502020204020303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r>
              <a:rPr lang="en-US" b="1"/>
              <a:t>Nº</a:t>
            </a:r>
            <a:r>
              <a:rPr lang="en-US" b="1" baseline="0"/>
              <a:t> de peticiones de ayuda 2021-2022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7511592300962381"/>
          <c:w val="0.93888888888888888"/>
          <c:h val="0.7010644502770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Recuento!$A$28</c:f>
              <c:strCache>
                <c:ptCount val="1"/>
                <c:pt idx="0">
                  <c:v>Llamadas atendidas</c:v>
                </c:pt>
              </c:strCache>
            </c:strRef>
          </c:tx>
          <c:spPr>
            <a:solidFill>
              <a:srgbClr val="E11D1F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2.033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95-4609-812D-4554B0096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Recuento!$B$27:$C$27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Recuento!$B$28:$C$28</c:f>
              <c:numCache>
                <c:formatCode>#,##0</c:formatCode>
                <c:ptCount val="2"/>
                <c:pt idx="0">
                  <c:v>1519</c:v>
                </c:pt>
                <c:pt idx="1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2-4A61-BEC6-F482B22DC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8479599"/>
        <c:axId val="1318472399"/>
      </c:barChart>
      <c:catAx>
        <c:axId val="131847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es-ES"/>
          </a:p>
        </c:txPr>
        <c:crossAx val="1318472399"/>
        <c:crosses val="autoZero"/>
        <c:auto val="1"/>
        <c:lblAlgn val="ctr"/>
        <c:lblOffset val="100"/>
        <c:noMultiLvlLbl val="0"/>
      </c:catAx>
      <c:valAx>
        <c:axId val="131847239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1847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Futura Bk BT" panose="020B0502020204020303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15374855394258E-2"/>
          <c:y val="0.16474726367354856"/>
          <c:w val="0.97822154760775393"/>
          <c:h val="0.43687189788692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Hoja4!$F$117</c:f>
              <c:strCache>
                <c:ptCount val="1"/>
                <c:pt idx="0">
                  <c:v>Consultas de Niños/as y Adolescentes (%)</c:v>
                </c:pt>
              </c:strCache>
            </c:strRef>
          </c:tx>
          <c:spPr>
            <a:solidFill>
              <a:srgbClr val="E0202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1911532385466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D8-468E-A887-2E02C9461900}"/>
                </c:ext>
              </c:extLst>
            </c:dLbl>
            <c:dLbl>
              <c:idx val="1"/>
              <c:layout>
                <c:manualLayout>
                  <c:x val="-5.0552922590837279E-3"/>
                  <c:y val="4.70532237025426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8-468E-A887-2E02C9461900}"/>
                </c:ext>
              </c:extLst>
            </c:dLbl>
            <c:dLbl>
              <c:idx val="2"/>
              <c:layout>
                <c:manualLayout>
                  <c:x val="-1.0152541652829214E-2"/>
                  <c:y val="5.0187739688444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D8-468E-A887-2E02C9461900}"/>
                </c:ext>
              </c:extLst>
            </c:dLbl>
            <c:dLbl>
              <c:idx val="3"/>
              <c:layout>
                <c:manualLayout>
                  <c:x val="-1.634573632394622E-2"/>
                  <c:y val="7.3041875837576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8-468E-A887-2E02C9461900}"/>
                </c:ext>
              </c:extLst>
            </c:dLbl>
            <c:dLbl>
              <c:idx val="4"/>
              <c:layout>
                <c:manualLayout>
                  <c:x val="-3.79146919431281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8-468E-A887-2E02C9461900}"/>
                </c:ext>
              </c:extLst>
            </c:dLbl>
            <c:dLbl>
              <c:idx val="5"/>
              <c:layout>
                <c:manualLayout>
                  <c:x val="-3.7914691943128427E-3"/>
                  <c:y val="2.5665691235670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D8-468E-A887-2E02C9461900}"/>
                </c:ext>
              </c:extLst>
            </c:dLbl>
            <c:dLbl>
              <c:idx val="6"/>
              <c:layout>
                <c:manualLayout>
                  <c:x val="-5.2418634630468043E-3"/>
                  <c:y val="7.81407299786969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D8-468E-A887-2E02C9461900}"/>
                </c:ext>
              </c:extLst>
            </c:dLbl>
            <c:dLbl>
              <c:idx val="7"/>
              <c:layout>
                <c:manualLayout>
                  <c:x val="-3.79146919431279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D8-468E-A887-2E02C9461900}"/>
                </c:ext>
              </c:extLst>
            </c:dLbl>
            <c:dLbl>
              <c:idx val="8"/>
              <c:layout>
                <c:manualLayout>
                  <c:x val="-2.5276288459175362E-3"/>
                  <c:y val="4.9043696330979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D8-468E-A887-2E02C9461900}"/>
                </c:ext>
              </c:extLst>
            </c:dLbl>
            <c:dLbl>
              <c:idx val="9"/>
              <c:layout>
                <c:manualLayout>
                  <c:x val="-6.31911532385470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D8-468E-A887-2E02C9461900}"/>
                </c:ext>
              </c:extLst>
            </c:dLbl>
            <c:dLbl>
              <c:idx val="12"/>
              <c:layout>
                <c:manualLayout>
                  <c:x val="1.4503630932613161E-3"/>
                  <c:y val="5.0187739688444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DD8-468E-A887-2E02C9461900}"/>
                </c:ext>
              </c:extLst>
            </c:dLbl>
            <c:dLbl>
              <c:idx val="13"/>
              <c:layout>
                <c:manualLayout>
                  <c:x val="-1.2638230647710248E-3"/>
                  <c:y val="5.1331382471343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D8-468E-A887-2E02C9461900}"/>
                </c:ext>
              </c:extLst>
            </c:dLbl>
            <c:dLbl>
              <c:idx val="14"/>
              <c:layout>
                <c:manualLayout>
                  <c:x val="-7.5829383886255926E-3"/>
                  <c:y val="-9.41064474050852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D8-468E-A887-2E02C9461900}"/>
                </c:ext>
              </c:extLst>
            </c:dLbl>
            <c:dLbl>
              <c:idx val="19"/>
              <c:layout>
                <c:manualLayout>
                  <c:x val="-6.3191153238547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D8-468E-A887-2E02C9461900}"/>
                </c:ext>
              </c:extLst>
            </c:dLbl>
            <c:dLbl>
              <c:idx val="20"/>
              <c:layout>
                <c:manualLayout>
                  <c:x val="-1.85358574888329E-16"/>
                  <c:y val="-1.5399414741403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D8-468E-A887-2E02C9461900}"/>
                </c:ext>
              </c:extLst>
            </c:dLbl>
            <c:dLbl>
              <c:idx val="22"/>
              <c:layout>
                <c:manualLayout>
                  <c:x val="-3.7914691943127963E-3"/>
                  <c:y val="2.5665691235670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D8-468E-A887-2E02C9461900}"/>
                </c:ext>
              </c:extLst>
            </c:dLbl>
            <c:dLbl>
              <c:idx val="23"/>
              <c:layout>
                <c:manualLayout>
                  <c:x val="-5.0552922590839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D8-468E-A887-2E02C9461900}"/>
                </c:ext>
              </c:extLst>
            </c:dLbl>
            <c:dLbl>
              <c:idx val="24"/>
              <c:layout>
                <c:manualLayout>
                  <c:x val="-6.31911532385447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DD8-468E-A887-2E02C9461900}"/>
                </c:ext>
              </c:extLst>
            </c:dLbl>
            <c:dLbl>
              <c:idx val="25"/>
              <c:layout>
                <c:manualLayout>
                  <c:x val="-6.31911532385466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D8-468E-A887-2E02C9461900}"/>
                </c:ext>
              </c:extLst>
            </c:dLbl>
            <c:dLbl>
              <c:idx val="26"/>
              <c:layout>
                <c:manualLayout>
                  <c:x val="-7.5829383886255926E-3"/>
                  <c:y val="7.6997073707015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D8-468E-A887-2E02C9461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02024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Hoja4!$E$118:$E$142</c:f>
              <c:strCache>
                <c:ptCount val="25"/>
                <c:pt idx="0">
                  <c:v>Maltrato físico</c:v>
                </c:pt>
                <c:pt idx="1">
                  <c:v>Maltrato psicológico</c:v>
                </c:pt>
                <c:pt idx="2">
                  <c:v>Acoso escolar/Ciberbullying</c:v>
                </c:pt>
                <c:pt idx="3">
                  <c:v>Agresión sexual</c:v>
                </c:pt>
                <c:pt idx="4">
                  <c:v>Violencia de género</c:v>
                </c:pt>
                <c:pt idx="5">
                  <c:v>Agresiones extrafamiliares</c:v>
                </c:pt>
                <c:pt idx="6">
                  <c:v>Expulsión del hogar</c:v>
                </c:pt>
                <c:pt idx="7">
                  <c:v>Abandono</c:v>
                </c:pt>
                <c:pt idx="8">
                  <c:v>Pornografía/Prostitución infantil</c:v>
                </c:pt>
                <c:pt idx="9">
                  <c:v>Ideación/Intento suicidio</c:v>
                </c:pt>
                <c:pt idx="10">
                  <c:v>Otros problemas psicológicos</c:v>
                </c:pt>
                <c:pt idx="11">
                  <c:v>Autolesiones</c:v>
                </c:pt>
                <c:pt idx="12">
                  <c:v>Adicciones</c:v>
                </c:pt>
                <c:pt idx="13">
                  <c:v>Problemas de conducta</c:v>
                </c:pt>
                <c:pt idx="14">
                  <c:v>Dificultades de relación</c:v>
                </c:pt>
                <c:pt idx="15">
                  <c:v>Problemas amigo/a</c:v>
                </c:pt>
                <c:pt idx="16">
                  <c:v>Problemas sentimentales</c:v>
                </c:pt>
                <c:pt idx="17">
                  <c:v>Problemas de sexualidad</c:v>
                </c:pt>
                <c:pt idx="18">
                  <c:v>Problemas en el colegio</c:v>
                </c:pt>
                <c:pt idx="19">
                  <c:v>Inmigración</c:v>
                </c:pt>
                <c:pt idx="20">
                  <c:v>Fuga</c:v>
                </c:pt>
                <c:pt idx="21">
                  <c:v>Problemas jurídicos</c:v>
                </c:pt>
                <c:pt idx="22">
                  <c:v>Información del servicio</c:v>
                </c:pt>
                <c:pt idx="23">
                  <c:v>Problemas Sociales</c:v>
                </c:pt>
                <c:pt idx="24">
                  <c:v>Desaparicion de un Niño/a y/o Adolescente</c:v>
                </c:pt>
              </c:strCache>
            </c:strRef>
          </c:cat>
          <c:val>
            <c:numRef>
              <c:f>Hoja4!$F$118:$F$142</c:f>
              <c:numCache>
                <c:formatCode>0.0%</c:formatCode>
                <c:ptCount val="25"/>
                <c:pt idx="0">
                  <c:v>0.186</c:v>
                </c:pt>
                <c:pt idx="1">
                  <c:v>0.186</c:v>
                </c:pt>
                <c:pt idx="2">
                  <c:v>1.7000000000000001E-2</c:v>
                </c:pt>
                <c:pt idx="3">
                  <c:v>0.10199999999999999</c:v>
                </c:pt>
                <c:pt idx="4">
                  <c:v>5.0999999999999997E-2</c:v>
                </c:pt>
                <c:pt idx="5">
                  <c:v>1.7000000000000001E-2</c:v>
                </c:pt>
                <c:pt idx="6">
                  <c:v>1.7000000000000001E-2</c:v>
                </c:pt>
                <c:pt idx="7">
                  <c:v>3.4000000000000002E-2</c:v>
                </c:pt>
                <c:pt idx="8">
                  <c:v>1.7000000000000001E-2</c:v>
                </c:pt>
                <c:pt idx="9">
                  <c:v>5.0999999999999997E-2</c:v>
                </c:pt>
                <c:pt idx="10">
                  <c:v>0.10199999999999999</c:v>
                </c:pt>
                <c:pt idx="12">
                  <c:v>1.7000000000000001E-2</c:v>
                </c:pt>
                <c:pt idx="14">
                  <c:v>3.4000000000000002E-2</c:v>
                </c:pt>
                <c:pt idx="15">
                  <c:v>8.5000000000000006E-2</c:v>
                </c:pt>
                <c:pt idx="16">
                  <c:v>1.7000000000000001E-2</c:v>
                </c:pt>
                <c:pt idx="17">
                  <c:v>3.4000000000000002E-2</c:v>
                </c:pt>
                <c:pt idx="18">
                  <c:v>1.7000000000000001E-2</c:v>
                </c:pt>
                <c:pt idx="2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DD8-468E-A887-2E02C9461900}"/>
            </c:ext>
          </c:extLst>
        </c:ser>
        <c:ser>
          <c:idx val="1"/>
          <c:order val="1"/>
          <c:tx>
            <c:strRef>
              <c:f>Hoja4!$G$117</c:f>
              <c:strCache>
                <c:ptCount val="1"/>
                <c:pt idx="0">
                  <c:v>Consultas de Adultos/as por Niños/as y/o Adolescentes (%)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561933183780138E-3"/>
                  <c:y val="-2.509398119350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DD8-468E-A887-2E02C9461900}"/>
                </c:ext>
              </c:extLst>
            </c:dLbl>
            <c:dLbl>
              <c:idx val="1"/>
              <c:layout>
                <c:manualLayout>
                  <c:x val="1.01525416528292E-2"/>
                  <c:y val="-2.5093869844222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D8-468E-A887-2E02C9461900}"/>
                </c:ext>
              </c:extLst>
            </c:dLbl>
            <c:dLbl>
              <c:idx val="4"/>
              <c:layout>
                <c:manualLayout>
                  <c:x val="5.8014523730452912E-3"/>
                  <c:y val="1.254693492211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D8-468E-A887-2E02C9461900}"/>
                </c:ext>
              </c:extLst>
            </c:dLbl>
            <c:dLbl>
              <c:idx val="6"/>
              <c:layout>
                <c:manualLayout>
                  <c:x val="8.7021785595678969E-3"/>
                  <c:y val="1.5056321906533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D8-468E-A887-2E02C9461900}"/>
                </c:ext>
              </c:extLst>
            </c:dLbl>
            <c:dLbl>
              <c:idx val="8"/>
              <c:layout>
                <c:manualLayout>
                  <c:x val="2.9007261865225792E-3"/>
                  <c:y val="-1.5056321906533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DD8-468E-A887-2E02C9461900}"/>
                </c:ext>
              </c:extLst>
            </c:dLbl>
            <c:dLbl>
              <c:idx val="9"/>
              <c:layout>
                <c:manualLayout>
                  <c:x val="8.70217855956789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DD8-468E-A887-2E02C9461900}"/>
                </c:ext>
              </c:extLst>
            </c:dLbl>
            <c:dLbl>
              <c:idx val="10"/>
              <c:layout>
                <c:manualLayout>
                  <c:x val="1.4503630932613108E-2"/>
                  <c:y val="7.52816095326671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DD8-468E-A887-2E02C9461900}"/>
                </c:ext>
              </c:extLst>
            </c:dLbl>
            <c:dLbl>
              <c:idx val="12"/>
              <c:layout>
                <c:manualLayout>
                  <c:x val="1.3053267839351845E-2"/>
                  <c:y val="-9.20097931904996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DD8-468E-A887-2E02C9461900}"/>
                </c:ext>
              </c:extLst>
            </c:dLbl>
            <c:dLbl>
              <c:idx val="14"/>
              <c:layout>
                <c:manualLayout>
                  <c:x val="1.01525416528291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DD8-468E-A887-2E02C946190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DD8-468E-A887-2E02C9461900}"/>
                </c:ext>
              </c:extLst>
            </c:dLbl>
            <c:dLbl>
              <c:idx val="16"/>
              <c:layout>
                <c:manualLayout>
                  <c:x val="5.8014523730452643E-3"/>
                  <c:y val="1.5056321906533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DD8-468E-A887-2E02C9461900}"/>
                </c:ext>
              </c:extLst>
            </c:dLbl>
            <c:dLbl>
              <c:idx val="18"/>
              <c:layout>
                <c:manualLayout>
                  <c:x val="7.2518154663065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DD8-468E-A887-2E02C9461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Hoja4!$E$118:$E$142</c:f>
              <c:strCache>
                <c:ptCount val="25"/>
                <c:pt idx="0">
                  <c:v>Maltrato físico</c:v>
                </c:pt>
                <c:pt idx="1">
                  <c:v>Maltrato psicológico</c:v>
                </c:pt>
                <c:pt idx="2">
                  <c:v>Acoso escolar/Ciberbullying</c:v>
                </c:pt>
                <c:pt idx="3">
                  <c:v>Agresión sexual</c:v>
                </c:pt>
                <c:pt idx="4">
                  <c:v>Violencia de género</c:v>
                </c:pt>
                <c:pt idx="5">
                  <c:v>Agresiones extrafamiliares</c:v>
                </c:pt>
                <c:pt idx="6">
                  <c:v>Expulsión del hogar</c:v>
                </c:pt>
                <c:pt idx="7">
                  <c:v>Abandono</c:v>
                </c:pt>
                <c:pt idx="8">
                  <c:v>Pornografía/Prostitución infantil</c:v>
                </c:pt>
                <c:pt idx="9">
                  <c:v>Ideación/Intento suicidio</c:v>
                </c:pt>
                <c:pt idx="10">
                  <c:v>Otros problemas psicológicos</c:v>
                </c:pt>
                <c:pt idx="11">
                  <c:v>Autolesiones</c:v>
                </c:pt>
                <c:pt idx="12">
                  <c:v>Adicciones</c:v>
                </c:pt>
                <c:pt idx="13">
                  <c:v>Problemas de conducta</c:v>
                </c:pt>
                <c:pt idx="14">
                  <c:v>Dificultades de relación</c:v>
                </c:pt>
                <c:pt idx="15">
                  <c:v>Problemas amigo/a</c:v>
                </c:pt>
                <c:pt idx="16">
                  <c:v>Problemas sentimentales</c:v>
                </c:pt>
                <c:pt idx="17">
                  <c:v>Problemas de sexualidad</c:v>
                </c:pt>
                <c:pt idx="18">
                  <c:v>Problemas en el colegio</c:v>
                </c:pt>
                <c:pt idx="19">
                  <c:v>Inmigración</c:v>
                </c:pt>
                <c:pt idx="20">
                  <c:v>Fuga</c:v>
                </c:pt>
                <c:pt idx="21">
                  <c:v>Problemas jurídicos</c:v>
                </c:pt>
                <c:pt idx="22">
                  <c:v>Información del servicio</c:v>
                </c:pt>
                <c:pt idx="23">
                  <c:v>Problemas Sociales</c:v>
                </c:pt>
                <c:pt idx="24">
                  <c:v>Desaparicion de un Niño/a y/o Adolescente</c:v>
                </c:pt>
              </c:strCache>
            </c:strRef>
          </c:cat>
          <c:val>
            <c:numRef>
              <c:f>Hoja4!$G$118:$G$142</c:f>
              <c:numCache>
                <c:formatCode>0.0%</c:formatCode>
                <c:ptCount val="25"/>
                <c:pt idx="0">
                  <c:v>0.129</c:v>
                </c:pt>
                <c:pt idx="1">
                  <c:v>0.129</c:v>
                </c:pt>
                <c:pt idx="2">
                  <c:v>2.7E-2</c:v>
                </c:pt>
                <c:pt idx="3">
                  <c:v>0.184</c:v>
                </c:pt>
                <c:pt idx="4">
                  <c:v>4.8000000000000001E-2</c:v>
                </c:pt>
                <c:pt idx="6">
                  <c:v>1.4E-2</c:v>
                </c:pt>
                <c:pt idx="7">
                  <c:v>0.11600000000000001</c:v>
                </c:pt>
                <c:pt idx="8">
                  <c:v>0.02</c:v>
                </c:pt>
                <c:pt idx="9">
                  <c:v>2.7E-2</c:v>
                </c:pt>
                <c:pt idx="10">
                  <c:v>6.8000000000000005E-2</c:v>
                </c:pt>
                <c:pt idx="11">
                  <c:v>0.02</c:v>
                </c:pt>
                <c:pt idx="12">
                  <c:v>0.02</c:v>
                </c:pt>
                <c:pt idx="14">
                  <c:v>1.4E-2</c:v>
                </c:pt>
                <c:pt idx="16">
                  <c:v>7.0000000000000001E-3</c:v>
                </c:pt>
                <c:pt idx="18">
                  <c:v>7.0000000000000001E-3</c:v>
                </c:pt>
                <c:pt idx="19">
                  <c:v>7.0000000000000001E-3</c:v>
                </c:pt>
                <c:pt idx="20">
                  <c:v>1.4E-2</c:v>
                </c:pt>
                <c:pt idx="21">
                  <c:v>0.128</c:v>
                </c:pt>
                <c:pt idx="22">
                  <c:v>7.0000000000000001E-3</c:v>
                </c:pt>
                <c:pt idx="23">
                  <c:v>7.0000000000000001E-3</c:v>
                </c:pt>
                <c:pt idx="2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DD8-468E-A887-2E02C94619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8935967"/>
        <c:axId val="258928767"/>
      </c:barChart>
      <c:catAx>
        <c:axId val="25893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es-ES"/>
          </a:p>
        </c:txPr>
        <c:crossAx val="258928767"/>
        <c:crosses val="autoZero"/>
        <c:auto val="1"/>
        <c:lblAlgn val="ctr"/>
        <c:lblOffset val="100"/>
        <c:noMultiLvlLbl val="0"/>
      </c:catAx>
      <c:valAx>
        <c:axId val="258928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5893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288732802919184"/>
          <c:y val="6.9669417813202267E-2"/>
          <c:w val="0.49627119642849804"/>
          <c:h val="0.1129599563090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600" b="1" noProof="0"/>
            </a:pPr>
            <a:r>
              <a:rPr lang="es-ES" sz="1600" b="1" noProof="0" dirty="0"/>
              <a:t>Urgencia de</a:t>
            </a:r>
            <a:r>
              <a:rPr lang="es-ES" sz="1600" b="1" baseline="0" noProof="0" dirty="0"/>
              <a:t> la Intervención 2022</a:t>
            </a:r>
            <a:endParaRPr lang="es-ES" sz="1600" b="1" noProof="0" dirty="0"/>
          </a:p>
        </c:rich>
      </c:tx>
      <c:layout>
        <c:manualLayout>
          <c:xMode val="edge"/>
          <c:yMode val="edge"/>
          <c:x val="0.1287796620846218"/>
          <c:y val="2.8446684891018023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31250000000367E-2"/>
          <c:y val="0.24430340335801792"/>
          <c:w val="0.93822039290543224"/>
          <c:h val="0.48771903444852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Urgencia!$B$2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dLbl>
              <c:idx val="0"/>
              <c:layout>
                <c:manualLayout>
                  <c:x val="-5.965555555555572E-3"/>
                  <c:y val="2.9219696969696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757-844A-D1DEA4B603D4}"/>
                </c:ext>
              </c:extLst>
            </c:dLbl>
            <c:dLbl>
              <c:idx val="1"/>
              <c:layout>
                <c:manualLayout>
                  <c:x val="-1.8506944444444445E-3"/>
                  <c:y val="2.0505050505050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7-4757-844A-D1DEA4B603D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Urgencia!$A$23:$A$25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Baja</c:v>
                </c:pt>
              </c:strCache>
            </c:strRef>
          </c:cat>
          <c:val>
            <c:numRef>
              <c:f>Urgencia!$C$23:$C$25</c:f>
              <c:numCache>
                <c:formatCode>0.0%</c:formatCode>
                <c:ptCount val="3"/>
                <c:pt idx="0">
                  <c:v>0.6</c:v>
                </c:pt>
                <c:pt idx="1">
                  <c:v>0.33333333333333331</c:v>
                </c:pt>
                <c:pt idx="2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7-4757-844A-D1DEA4B603D4}"/>
            </c:ext>
          </c:extLst>
        </c:ser>
        <c:ser>
          <c:idx val="1"/>
          <c:order val="1"/>
          <c:tx>
            <c:strRef>
              <c:f>Urgencia!$D$2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604801064136024E-2"/>
                  <c:y val="7.0428432235370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7-4757-844A-D1DEA4B603D4}"/>
                </c:ext>
              </c:extLst>
            </c:dLbl>
            <c:dLbl>
              <c:idx val="1"/>
              <c:layout>
                <c:manualLayout>
                  <c:x val="3.1008001773559925E-2"/>
                  <c:y val="3.5214216117685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7-4757-844A-D1DEA4B603D4}"/>
                </c:ext>
              </c:extLst>
            </c:dLbl>
            <c:dLbl>
              <c:idx val="2"/>
              <c:layout>
                <c:manualLayout>
                  <c:x val="1.2403200709424016E-2"/>
                  <c:y val="-3.5214216117685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7-4757-844A-D1DEA4B60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Urgencia!$A$23:$A$25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Baja</c:v>
                </c:pt>
              </c:strCache>
            </c:strRef>
          </c:cat>
          <c:val>
            <c:numRef>
              <c:f>Urgencia!$E$23:$E$25</c:f>
              <c:numCache>
                <c:formatCode>0.0%</c:formatCode>
                <c:ptCount val="3"/>
                <c:pt idx="0">
                  <c:v>0.56565656565656564</c:v>
                </c:pt>
                <c:pt idx="1">
                  <c:v>0.36868686868686867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07-4757-844A-D1DEA4B6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607488"/>
        <c:axId val="98609024"/>
        <c:axId val="0"/>
      </c:bar3DChart>
      <c:catAx>
        <c:axId val="986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s-ES"/>
          </a:p>
        </c:txPr>
        <c:crossAx val="98609024"/>
        <c:crosses val="autoZero"/>
        <c:auto val="1"/>
        <c:lblAlgn val="ctr"/>
        <c:lblOffset val="100"/>
        <c:noMultiLvlLbl val="0"/>
      </c:catAx>
      <c:valAx>
        <c:axId val="986090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860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1883228251304205E-3"/>
          <c:y val="0.85760079197181194"/>
          <c:w val="0.98795944904787381"/>
          <c:h val="0.12736026961145661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Futura Bk BT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600" b="1" noProof="0"/>
            </a:pPr>
            <a:r>
              <a:rPr lang="es-ES" sz="1600" b="1" noProof="0" dirty="0"/>
              <a:t>Gravedad de la Situación Detectada </a:t>
            </a:r>
            <a:r>
              <a:rPr lang="es-ES" sz="1600" b="1" baseline="0" noProof="0" dirty="0"/>
              <a:t>2022</a:t>
            </a:r>
            <a:endParaRPr lang="es-ES" sz="1600" b="1" noProof="0" dirty="0"/>
          </a:p>
        </c:rich>
      </c:tx>
      <c:layout>
        <c:manualLayout>
          <c:xMode val="edge"/>
          <c:yMode val="edge"/>
          <c:x val="0.13870552609857112"/>
          <c:y val="4.0463976724599955E-2"/>
        </c:manualLayout>
      </c:layout>
      <c:overlay val="0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31249999999999E-2"/>
          <c:y val="0.24959715509510347"/>
          <c:w val="0.93822039290543224"/>
          <c:h val="0.48218653018700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Gravedad!$B$2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dLbl>
              <c:idx val="0"/>
              <c:layout>
                <c:manualLayout>
                  <c:x val="-5.965555555555572E-3"/>
                  <c:y val="2.9219696969696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5A-46D4-B880-66A7BEBE6F52}"/>
                </c:ext>
              </c:extLst>
            </c:dLbl>
            <c:dLbl>
              <c:idx val="1"/>
              <c:layout>
                <c:manualLayout>
                  <c:x val="-2.601888260103196E-2"/>
                  <c:y val="-4.9687587222718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5A-46D4-B880-66A7BEBE6F5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Gravedad!$A$23:$A$25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Baja</c:v>
                </c:pt>
              </c:strCache>
            </c:strRef>
          </c:cat>
          <c:val>
            <c:numRef>
              <c:f>Gravedad!$C$23:$C$25</c:f>
              <c:numCache>
                <c:formatCode>0.0%</c:formatCode>
                <c:ptCount val="3"/>
                <c:pt idx="0">
                  <c:v>0.75555555555555554</c:v>
                </c:pt>
                <c:pt idx="1">
                  <c:v>0.2</c:v>
                </c:pt>
                <c:pt idx="2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A-46D4-B880-66A7BEBE6F52}"/>
            </c:ext>
          </c:extLst>
        </c:ser>
        <c:ser>
          <c:idx val="1"/>
          <c:order val="1"/>
          <c:tx>
            <c:strRef>
              <c:f>Gravedad!$D$2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105129321315863E-2"/>
                  <c:y val="1.4038539660256286E-2"/>
                </c:manualLayout>
              </c:layout>
              <c:tx>
                <c:rich>
                  <a:bodyPr/>
                  <a:lstStyle/>
                  <a:p>
                    <a:fld id="{5F68BBC5-48B8-4FFE-B919-C16DA0BBA63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5A-46D4-B880-66A7BEBE6F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55A-46D4-B880-66A7BEBE6F52}"/>
                </c:ext>
              </c:extLst>
            </c:dLbl>
            <c:dLbl>
              <c:idx val="2"/>
              <c:layout>
                <c:manualLayout>
                  <c:x val="1.2084103457052669E-2"/>
                  <c:y val="-3.50963491506420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55A-46D4-B880-66A7BEBE6F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55A-46D4-B880-66A7BEBE6F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Gravedad!$A$23:$A$25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Baja</c:v>
                </c:pt>
              </c:strCache>
            </c:strRef>
          </c:cat>
          <c:val>
            <c:numRef>
              <c:f>Gravedad!$E$23:$E$25</c:f>
              <c:numCache>
                <c:formatCode>0.0%</c:formatCode>
                <c:ptCount val="3"/>
                <c:pt idx="0">
                  <c:v>0.68181818181818177</c:v>
                </c:pt>
                <c:pt idx="1">
                  <c:v>0.27272727272727271</c:v>
                </c:pt>
                <c:pt idx="2">
                  <c:v>4.5454545454545456E-2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Gravedad!$E$23:$E$26</c15:f>
                <c15:dlblRangeCache>
                  <c:ptCount val="4"/>
                  <c:pt idx="0">
                    <c:v>68,2%</c:v>
                  </c:pt>
                  <c:pt idx="1">
                    <c:v>27,3%</c:v>
                  </c:pt>
                  <c:pt idx="2">
                    <c:v>4,5%</c:v>
                  </c:pt>
                  <c:pt idx="3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55A-46D4-B880-66A7BEBE6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226944"/>
        <c:axId val="98228480"/>
        <c:axId val="0"/>
      </c:bar3DChart>
      <c:catAx>
        <c:axId val="9822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s-ES"/>
          </a:p>
        </c:txPr>
        <c:crossAx val="98228480"/>
        <c:crosses val="autoZero"/>
        <c:auto val="1"/>
        <c:lblAlgn val="ctr"/>
        <c:lblOffset val="100"/>
        <c:noMultiLvlLbl val="0"/>
      </c:catAx>
      <c:valAx>
        <c:axId val="982284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8226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370965911345319"/>
          <c:w val="0.98795944904787381"/>
          <c:h val="0.15629034088654678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Futura Bk BT" pitchFamily="34" charset="0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32738370390111E-2"/>
          <c:y val="0.20978980103294265"/>
          <c:w val="0.93901227267237763"/>
          <c:h val="0.5225319717645208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Resolución!$T$23</c:f>
              <c:strCache>
                <c:ptCount val="1"/>
                <c:pt idx="0">
                  <c:v>Línea del Niño/a y del Adolescente</c:v>
                </c:pt>
              </c:strCache>
            </c:strRef>
          </c:tx>
          <c:spPr>
            <a:solidFill>
              <a:srgbClr val="E02024"/>
            </a:solidFill>
          </c:spPr>
          <c:invertIfNegative val="0"/>
          <c:dLbls>
            <c:dLbl>
              <c:idx val="0"/>
              <c:layout>
                <c:manualLayout>
                  <c:x val="-1.943472222222239E-3"/>
                  <c:y val="-5.87956170843132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5F-481A-AB3C-FA9D7704074A}"/>
                </c:ext>
              </c:extLst>
            </c:dLbl>
            <c:dLbl>
              <c:idx val="1"/>
              <c:layout>
                <c:manualLayout>
                  <c:x val="-2.2402385176884727E-3"/>
                  <c:y val="2.943340691685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5F-481A-AB3C-FA9D7704074A}"/>
                </c:ext>
              </c:extLst>
            </c:dLbl>
            <c:dLbl>
              <c:idx val="2"/>
              <c:layout>
                <c:manualLayout>
                  <c:x val="-4.6388888888824333E-5"/>
                  <c:y val="-2.63636363636363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5F-481A-AB3C-FA9D7704074A}"/>
                </c:ext>
              </c:extLst>
            </c:dLbl>
            <c:dLbl>
              <c:idx val="3"/>
              <c:layout>
                <c:manualLayout>
                  <c:x val="-4.4975000000000024E-3"/>
                  <c:y val="5.2133838383838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5F-481A-AB3C-FA9D77040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E02024"/>
                    </a:solidFill>
                    <a:latin typeface="Futura Bk BT" pitchFamily="34" charset="0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Resolución!$S$24:$S$27</c:f>
              <c:strCache>
                <c:ptCount val="4"/>
                <c:pt idx="0">
                  <c:v>Psicológica, Jurídica y Social</c:v>
                </c:pt>
                <c:pt idx="1">
                  <c:v>Psicológica y Social</c:v>
                </c:pt>
                <c:pt idx="2">
                  <c:v>Psicológica y Jurídica</c:v>
                </c:pt>
                <c:pt idx="3">
                  <c:v>Psicológica</c:v>
                </c:pt>
              </c:strCache>
            </c:strRef>
          </c:cat>
          <c:val>
            <c:numRef>
              <c:f>Resolución!$T$24:$T$27</c:f>
              <c:numCache>
                <c:formatCode>0.0%</c:formatCode>
                <c:ptCount val="4"/>
                <c:pt idx="0">
                  <c:v>0.52200000000000002</c:v>
                </c:pt>
                <c:pt idx="1">
                  <c:v>0.156</c:v>
                </c:pt>
                <c:pt idx="2">
                  <c:v>3.3000000000000002E-2</c:v>
                </c:pt>
                <c:pt idx="3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5F-481A-AB3C-FA9D7704074A}"/>
            </c:ext>
          </c:extLst>
        </c:ser>
        <c:ser>
          <c:idx val="0"/>
          <c:order val="1"/>
          <c:tx>
            <c:strRef>
              <c:f>Resolución!$U$23</c:f>
              <c:strCache>
                <c:ptCount val="1"/>
                <c:pt idx="0">
                  <c:v>Línea de la Familia y los Centros Escolares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Futura Bk BT" pitchFamily="34" charset="0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Resolución!$S$24:$S$27</c:f>
              <c:strCache>
                <c:ptCount val="4"/>
                <c:pt idx="0">
                  <c:v>Psicológica, Jurídica y Social</c:v>
                </c:pt>
                <c:pt idx="1">
                  <c:v>Psicológica y Social</c:v>
                </c:pt>
                <c:pt idx="2">
                  <c:v>Psicológica y Jurídica</c:v>
                </c:pt>
                <c:pt idx="3">
                  <c:v>Psicológica</c:v>
                </c:pt>
              </c:strCache>
            </c:strRef>
          </c:cat>
          <c:val>
            <c:numRef>
              <c:f>Resolución!$U$24:$U$27</c:f>
              <c:numCache>
                <c:formatCode>0.0%</c:formatCode>
                <c:ptCount val="4"/>
                <c:pt idx="0">
                  <c:v>0.69199999999999995</c:v>
                </c:pt>
                <c:pt idx="1">
                  <c:v>0.10100000000000001</c:v>
                </c:pt>
                <c:pt idx="2">
                  <c:v>9.0999999999999998E-2</c:v>
                </c:pt>
                <c:pt idx="3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5F-481A-AB3C-FA9D77040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844672"/>
        <c:axId val="98846208"/>
        <c:axId val="0"/>
      </c:bar3DChart>
      <c:catAx>
        <c:axId val="9884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Futura Bk BT" pitchFamily="34" charset="0"/>
                <a:ea typeface="Century Gothic"/>
                <a:cs typeface="Century Gothic"/>
              </a:defRPr>
            </a:pPr>
            <a:endParaRPr lang="es-ES"/>
          </a:p>
        </c:txPr>
        <c:crossAx val="98846208"/>
        <c:crosses val="autoZero"/>
        <c:auto val="1"/>
        <c:lblAlgn val="ctr"/>
        <c:lblOffset val="100"/>
        <c:noMultiLvlLbl val="0"/>
      </c:catAx>
      <c:valAx>
        <c:axId val="98846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884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9967739293512734E-3"/>
          <c:y val="0.88942439360159087"/>
          <c:w val="0.97444430555555561"/>
          <c:h val="6.8906239661218824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Futura Bk BT" pitchFamily="34" charset="0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Hoja2!$C$5:$D$5</c:f>
              <c:strCache>
                <c:ptCount val="2"/>
                <c:pt idx="0">
                  <c:v>Derivaciones </c:v>
                </c:pt>
                <c:pt idx="1">
                  <c:v>Intervenciones</c:v>
                </c:pt>
              </c:strCache>
            </c:strRef>
          </c:cat>
          <c:val>
            <c:numRef>
              <c:f>Hoja2!$C$6:$D$6</c:f>
              <c:numCache>
                <c:formatCode>General</c:formatCode>
                <c:ptCount val="2"/>
                <c:pt idx="0">
                  <c:v>848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4-4444-987C-2007CCCB526D}"/>
            </c:ext>
          </c:extLst>
        </c:ser>
        <c:ser>
          <c:idx val="1"/>
          <c:order val="1"/>
          <c:tx>
            <c:strRef>
              <c:f>Hoja2!$B$7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11D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E11D1F"/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Hoja2!$C$5:$D$5</c:f>
              <c:strCache>
                <c:ptCount val="2"/>
                <c:pt idx="0">
                  <c:v>Derivaciones </c:v>
                </c:pt>
                <c:pt idx="1">
                  <c:v>Intervenciones</c:v>
                </c:pt>
              </c:strCache>
            </c:strRef>
          </c:cat>
          <c:val>
            <c:numRef>
              <c:f>Hoja2!$C$7:$D$7</c:f>
              <c:numCache>
                <c:formatCode>General</c:formatCode>
                <c:ptCount val="2"/>
                <c:pt idx="0">
                  <c:v>867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4-4444-987C-2007CCCB52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1181919"/>
        <c:axId val="1441180479"/>
      </c:barChart>
      <c:catAx>
        <c:axId val="144118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es-ES"/>
          </a:p>
        </c:txPr>
        <c:crossAx val="1441180479"/>
        <c:crosses val="autoZero"/>
        <c:auto val="1"/>
        <c:lblAlgn val="ctr"/>
        <c:lblOffset val="100"/>
        <c:noMultiLvlLbl val="0"/>
      </c:catAx>
      <c:valAx>
        <c:axId val="1441180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118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Futura Bk BT" panose="020B0502020204020303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utura Bk BT" panose="020B0502020204020303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3CCE6-C739-4506-80CB-EACD5A9B03C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9C4AA8-02A7-44D4-B652-6DEEB29015EF}">
      <dgm:prSet phldrT="[Texto]" custT="1"/>
      <dgm:spPr>
        <a:solidFill>
          <a:srgbClr val="E02024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Futura Bk BT" pitchFamily="34" charset="0"/>
            </a:rPr>
            <a:t>Para</a:t>
          </a:r>
          <a:r>
            <a:rPr lang="es-ES" sz="1400" b="1" baseline="0" dirty="0">
              <a:solidFill>
                <a:schemeClr val="bg1"/>
              </a:solidFill>
              <a:latin typeface="Futura Bk BT" pitchFamily="34" charset="0"/>
            </a:rPr>
            <a:t> toda España</a:t>
          </a:r>
          <a:endParaRPr lang="es-ES" sz="1400" b="1" dirty="0">
            <a:solidFill>
              <a:schemeClr val="bg1"/>
            </a:solidFill>
            <a:latin typeface="Futura Bk BT" pitchFamily="34" charset="0"/>
          </a:endParaRPr>
        </a:p>
      </dgm:t>
    </dgm:pt>
    <dgm:pt modelId="{B2E46868-7067-4FF7-8071-7E81D879A910}" type="parTrans" cxnId="{278B79C7-EF36-486A-BA2D-2916A35CE574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E065F7DE-1657-4114-8DEF-F62BB6FB6736}" type="sibTrans" cxnId="{278B79C7-EF36-486A-BA2D-2916A35CE574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E1E63858-5BAC-40E5-B2A8-668560C315C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endParaRPr lang="es-ES" sz="2000" b="1" dirty="0">
            <a:latin typeface="Futura Bk BT" pitchFamily="34" charset="0"/>
          </a:endParaRPr>
        </a:p>
        <a:p>
          <a:pPr algn="ctr"/>
          <a:r>
            <a:rPr lang="es-ES" sz="1400" b="0" dirty="0">
              <a:latin typeface="Futura Bk BT" pitchFamily="34" charset="0"/>
            </a:rPr>
            <a:t>24 horas</a:t>
          </a:r>
        </a:p>
        <a:p>
          <a:pPr algn="ctr"/>
          <a:r>
            <a:rPr lang="es-ES" sz="1400" b="0" dirty="0">
              <a:latin typeface="Futura Bk BT" pitchFamily="34" charset="0"/>
            </a:rPr>
            <a:t>365 días</a:t>
          </a:r>
        </a:p>
      </dgm:t>
    </dgm:pt>
    <dgm:pt modelId="{482C0FF6-2BE7-4C18-9DF5-AE306F011092}" type="parTrans" cxnId="{3FB12049-727B-40A0-8506-51B9869886E0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2D79FCDA-91E3-4BCE-BE9F-317BF732B9EE}" type="sibTrans" cxnId="{3FB12049-727B-40A0-8506-51B9869886E0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63191523-BD25-4BAA-AF39-7C9455B21A8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2000" b="1" dirty="0">
            <a:latin typeface="Futura Bk BT" pitchFamily="34" charset="0"/>
          </a:endParaRPr>
        </a:p>
        <a:p>
          <a:r>
            <a:rPr lang="es-ES" sz="1400" b="0" dirty="0">
              <a:latin typeface="Futura Bk BT" pitchFamily="34" charset="0"/>
            </a:rPr>
            <a:t>Confidencial </a:t>
          </a:r>
        </a:p>
      </dgm:t>
    </dgm:pt>
    <dgm:pt modelId="{0D892409-BAA5-4778-9AB5-E841A24E4D10}" type="parTrans" cxnId="{CF1BC8E9-2603-45D0-8C41-3F1C8DB4045E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42A4BF53-6F99-4BAE-9787-471AB9A0B360}" type="sibTrans" cxnId="{CF1BC8E9-2603-45D0-8C41-3F1C8DB4045E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73FE4F87-2381-447E-86B6-B134DD13C9D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ES" sz="1400" b="0" dirty="0">
              <a:solidFill>
                <a:schemeClr val="tx1"/>
              </a:solidFill>
              <a:latin typeface="Futura Bk BT" pitchFamily="34" charset="0"/>
            </a:rPr>
            <a:t>Atendido </a:t>
          </a:r>
          <a:r>
            <a:rPr lang="es-ES" sz="1400" b="0" dirty="0">
              <a:latin typeface="Futura Bk BT" pitchFamily="34" charset="0"/>
            </a:rPr>
            <a:t>por </a:t>
          </a:r>
        </a:p>
        <a:p>
          <a:r>
            <a:rPr lang="es-ES" sz="1400" b="0" dirty="0">
              <a:latin typeface="Futura Bk BT" pitchFamily="34" charset="0"/>
            </a:rPr>
            <a:t>Profesionales</a:t>
          </a:r>
        </a:p>
      </dgm:t>
    </dgm:pt>
    <dgm:pt modelId="{B6A34E51-56A6-46E9-A02A-E90C4E349F26}" type="parTrans" cxnId="{F3216F5E-B37E-4EF4-9325-B4186364F003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DE10C707-98DE-48EC-8374-595B1A5C8DEE}" type="sibTrans" cxnId="{F3216F5E-B37E-4EF4-9325-B4186364F003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B7FC76A8-A145-4902-A4C6-AADC11B9D3B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s-ES" sz="1400" b="0" dirty="0">
              <a:latin typeface="Futura Bk BT" pitchFamily="34" charset="0"/>
            </a:rPr>
            <a:t>Gratuito</a:t>
          </a:r>
        </a:p>
      </dgm:t>
    </dgm:pt>
    <dgm:pt modelId="{DE6B3D79-C2C6-4BF7-9249-1EFB1DD2D561}" type="parTrans" cxnId="{CAFEBED4-90E6-418A-B3A7-E907A82F1177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F28993DD-4086-4E59-B3DE-C13A44531C71}" type="sibTrans" cxnId="{CAFEBED4-90E6-418A-B3A7-E907A82F1177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16507F70-F1F3-49D8-8001-FA9A7065595D}" type="pres">
      <dgm:prSet presAssocID="{6813CCE6-C739-4506-80CB-EACD5A9B03C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2AB1D7-5B82-496F-A96B-365B2CAFC36D}" type="pres">
      <dgm:prSet presAssocID="{6813CCE6-C739-4506-80CB-EACD5A9B03C9}" presName="matrix" presStyleCnt="0"/>
      <dgm:spPr/>
    </dgm:pt>
    <dgm:pt modelId="{45FA3FA6-A5C6-484B-8CCF-69226AEA3033}" type="pres">
      <dgm:prSet presAssocID="{6813CCE6-C739-4506-80CB-EACD5A9B03C9}" presName="tile1" presStyleLbl="node1" presStyleIdx="0" presStyleCnt="4" custScaleX="100000" custScaleY="100000" custLinFactNeighborX="-1571" custLinFactNeighborY="149"/>
      <dgm:spPr/>
    </dgm:pt>
    <dgm:pt modelId="{0957FB18-2D16-4467-8164-CA703504B30B}" type="pres">
      <dgm:prSet presAssocID="{6813CCE6-C739-4506-80CB-EACD5A9B03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977751-DD4E-4920-A99D-76D8310D1DAF}" type="pres">
      <dgm:prSet presAssocID="{6813CCE6-C739-4506-80CB-EACD5A9B03C9}" presName="tile2" presStyleLbl="node1" presStyleIdx="1" presStyleCnt="4" custLinFactNeighborX="-3052" custLinFactNeighborY="-2780"/>
      <dgm:spPr/>
    </dgm:pt>
    <dgm:pt modelId="{DC35B76A-0C98-4E07-A0C7-D8FA3E3C835D}" type="pres">
      <dgm:prSet presAssocID="{6813CCE6-C739-4506-80CB-EACD5A9B03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580B74-5624-40FA-A44E-10D61DD36747}" type="pres">
      <dgm:prSet presAssocID="{6813CCE6-C739-4506-80CB-EACD5A9B03C9}" presName="tile3" presStyleLbl="node1" presStyleIdx="2" presStyleCnt="4" custLinFactNeighborY="-3448"/>
      <dgm:spPr/>
    </dgm:pt>
    <dgm:pt modelId="{A0B42644-AFCD-4FC9-9E3B-6BB0F83160DC}" type="pres">
      <dgm:prSet presAssocID="{6813CCE6-C739-4506-80CB-EACD5A9B03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C2443A-D94F-4374-BA01-1E720349969B}" type="pres">
      <dgm:prSet presAssocID="{6813CCE6-C739-4506-80CB-EACD5A9B03C9}" presName="tile4" presStyleLbl="node1" presStyleIdx="3" presStyleCnt="4" custLinFactNeighborX="-2381" custLinFactNeighborY="-3448"/>
      <dgm:spPr/>
    </dgm:pt>
    <dgm:pt modelId="{8799A949-7563-4092-86D2-C447C6A7A2EC}" type="pres">
      <dgm:prSet presAssocID="{6813CCE6-C739-4506-80CB-EACD5A9B03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21B5F08-9132-4EE5-9437-ED3AFF572398}" type="pres">
      <dgm:prSet presAssocID="{6813CCE6-C739-4506-80CB-EACD5A9B03C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86670F-D747-4CED-A0B9-7A6B25CA5988}" type="presOf" srcId="{B7FC76A8-A145-4902-A4C6-AADC11B9D3BF}" destId="{68C2443A-D94F-4374-BA01-1E720349969B}" srcOrd="0" destOrd="0" presId="urn:microsoft.com/office/officeart/2005/8/layout/matrix1"/>
    <dgm:cxn modelId="{DC4ECF16-B5BB-4953-A224-ED0F4F2FD8F3}" type="presOf" srcId="{E1E63858-5BAC-40E5-B2A8-668560C315C0}" destId="{0957FB18-2D16-4467-8164-CA703504B30B}" srcOrd="1" destOrd="0" presId="urn:microsoft.com/office/officeart/2005/8/layout/matrix1"/>
    <dgm:cxn modelId="{2592A817-98F9-4ABB-A9D4-7605C18433D6}" type="presOf" srcId="{73FE4F87-2381-447E-86B6-B134DD13C9D9}" destId="{CB580B74-5624-40FA-A44E-10D61DD36747}" srcOrd="0" destOrd="0" presId="urn:microsoft.com/office/officeart/2005/8/layout/matrix1"/>
    <dgm:cxn modelId="{BCA18328-5A55-4352-A2CE-A26FDDDDD806}" type="presOf" srcId="{FD9C4AA8-02A7-44D4-B652-6DEEB29015EF}" destId="{C21B5F08-9132-4EE5-9437-ED3AFF572398}" srcOrd="0" destOrd="0" presId="urn:microsoft.com/office/officeart/2005/8/layout/matrix1"/>
    <dgm:cxn modelId="{F3216F5E-B37E-4EF4-9325-B4186364F003}" srcId="{FD9C4AA8-02A7-44D4-B652-6DEEB29015EF}" destId="{73FE4F87-2381-447E-86B6-B134DD13C9D9}" srcOrd="2" destOrd="0" parTransId="{B6A34E51-56A6-46E9-A02A-E90C4E349F26}" sibTransId="{DE10C707-98DE-48EC-8374-595B1A5C8DEE}"/>
    <dgm:cxn modelId="{3FB12049-727B-40A0-8506-51B9869886E0}" srcId="{FD9C4AA8-02A7-44D4-B652-6DEEB29015EF}" destId="{E1E63858-5BAC-40E5-B2A8-668560C315C0}" srcOrd="0" destOrd="0" parTransId="{482C0FF6-2BE7-4C18-9DF5-AE306F011092}" sibTransId="{2D79FCDA-91E3-4BCE-BE9F-317BF732B9EE}"/>
    <dgm:cxn modelId="{81F96A4D-35FB-4143-AD51-8AA8618F53E3}" type="presOf" srcId="{63191523-BD25-4BAA-AF39-7C9455B21A89}" destId="{DC35B76A-0C98-4E07-A0C7-D8FA3E3C835D}" srcOrd="1" destOrd="0" presId="urn:microsoft.com/office/officeart/2005/8/layout/matrix1"/>
    <dgm:cxn modelId="{E534C976-233A-49FA-9803-5134A2FB2F8C}" type="presOf" srcId="{E1E63858-5BAC-40E5-B2A8-668560C315C0}" destId="{45FA3FA6-A5C6-484B-8CCF-69226AEA3033}" srcOrd="0" destOrd="0" presId="urn:microsoft.com/office/officeart/2005/8/layout/matrix1"/>
    <dgm:cxn modelId="{824FF0B0-8CD3-4FED-88B7-3CB6C6A17174}" type="presOf" srcId="{73FE4F87-2381-447E-86B6-B134DD13C9D9}" destId="{A0B42644-AFCD-4FC9-9E3B-6BB0F83160DC}" srcOrd="1" destOrd="0" presId="urn:microsoft.com/office/officeart/2005/8/layout/matrix1"/>
    <dgm:cxn modelId="{278B79C7-EF36-486A-BA2D-2916A35CE574}" srcId="{6813CCE6-C739-4506-80CB-EACD5A9B03C9}" destId="{FD9C4AA8-02A7-44D4-B652-6DEEB29015EF}" srcOrd="0" destOrd="0" parTransId="{B2E46868-7067-4FF7-8071-7E81D879A910}" sibTransId="{E065F7DE-1657-4114-8DEF-F62BB6FB6736}"/>
    <dgm:cxn modelId="{82CE61D0-04EB-4C6D-84C3-0AF3F22DF4F0}" type="presOf" srcId="{B7FC76A8-A145-4902-A4C6-AADC11B9D3BF}" destId="{8799A949-7563-4092-86D2-C447C6A7A2EC}" srcOrd="1" destOrd="0" presId="urn:microsoft.com/office/officeart/2005/8/layout/matrix1"/>
    <dgm:cxn modelId="{CAFEBED4-90E6-418A-B3A7-E907A82F1177}" srcId="{FD9C4AA8-02A7-44D4-B652-6DEEB29015EF}" destId="{B7FC76A8-A145-4902-A4C6-AADC11B9D3BF}" srcOrd="3" destOrd="0" parTransId="{DE6B3D79-C2C6-4BF7-9249-1EFB1DD2D561}" sibTransId="{F28993DD-4086-4E59-B3DE-C13A44531C71}"/>
    <dgm:cxn modelId="{048FA4DB-D246-4701-8A08-F2CEA4B52B1D}" type="presOf" srcId="{63191523-BD25-4BAA-AF39-7C9455B21A89}" destId="{5D977751-DD4E-4920-A99D-76D8310D1DAF}" srcOrd="0" destOrd="0" presId="urn:microsoft.com/office/officeart/2005/8/layout/matrix1"/>
    <dgm:cxn modelId="{D9EE8EDC-7555-4B0D-BF24-70213FE82FAA}" type="presOf" srcId="{6813CCE6-C739-4506-80CB-EACD5A9B03C9}" destId="{16507F70-F1F3-49D8-8001-FA9A7065595D}" srcOrd="0" destOrd="0" presId="urn:microsoft.com/office/officeart/2005/8/layout/matrix1"/>
    <dgm:cxn modelId="{CF1BC8E9-2603-45D0-8C41-3F1C8DB4045E}" srcId="{FD9C4AA8-02A7-44D4-B652-6DEEB29015EF}" destId="{63191523-BD25-4BAA-AF39-7C9455B21A89}" srcOrd="1" destOrd="0" parTransId="{0D892409-BAA5-4778-9AB5-E841A24E4D10}" sibTransId="{42A4BF53-6F99-4BAE-9787-471AB9A0B360}"/>
    <dgm:cxn modelId="{1CF5FAF8-E221-415F-BB8F-9426FCF8766E}" type="presParOf" srcId="{16507F70-F1F3-49D8-8001-FA9A7065595D}" destId="{E82AB1D7-5B82-496F-A96B-365B2CAFC36D}" srcOrd="0" destOrd="0" presId="urn:microsoft.com/office/officeart/2005/8/layout/matrix1"/>
    <dgm:cxn modelId="{CBDF5A5E-15A5-4661-8147-4418E765CDC4}" type="presParOf" srcId="{E82AB1D7-5B82-496F-A96B-365B2CAFC36D}" destId="{45FA3FA6-A5C6-484B-8CCF-69226AEA3033}" srcOrd="0" destOrd="0" presId="urn:microsoft.com/office/officeart/2005/8/layout/matrix1"/>
    <dgm:cxn modelId="{98A61DF9-0E2F-4046-9A56-32B1EF1AB12A}" type="presParOf" srcId="{E82AB1D7-5B82-496F-A96B-365B2CAFC36D}" destId="{0957FB18-2D16-4467-8164-CA703504B30B}" srcOrd="1" destOrd="0" presId="urn:microsoft.com/office/officeart/2005/8/layout/matrix1"/>
    <dgm:cxn modelId="{20FF9F67-DBA9-452A-830D-EE49A4153DA0}" type="presParOf" srcId="{E82AB1D7-5B82-496F-A96B-365B2CAFC36D}" destId="{5D977751-DD4E-4920-A99D-76D8310D1DAF}" srcOrd="2" destOrd="0" presId="urn:microsoft.com/office/officeart/2005/8/layout/matrix1"/>
    <dgm:cxn modelId="{A729BD55-E03E-4164-AADD-9B0C885C5C6A}" type="presParOf" srcId="{E82AB1D7-5B82-496F-A96B-365B2CAFC36D}" destId="{DC35B76A-0C98-4E07-A0C7-D8FA3E3C835D}" srcOrd="3" destOrd="0" presId="urn:microsoft.com/office/officeart/2005/8/layout/matrix1"/>
    <dgm:cxn modelId="{1EDE3FD4-9967-4D5C-92E1-BB48E0F45904}" type="presParOf" srcId="{E82AB1D7-5B82-496F-A96B-365B2CAFC36D}" destId="{CB580B74-5624-40FA-A44E-10D61DD36747}" srcOrd="4" destOrd="0" presId="urn:microsoft.com/office/officeart/2005/8/layout/matrix1"/>
    <dgm:cxn modelId="{87018271-6E27-44DF-B04B-2E9CF3687069}" type="presParOf" srcId="{E82AB1D7-5B82-496F-A96B-365B2CAFC36D}" destId="{A0B42644-AFCD-4FC9-9E3B-6BB0F83160DC}" srcOrd="5" destOrd="0" presId="urn:microsoft.com/office/officeart/2005/8/layout/matrix1"/>
    <dgm:cxn modelId="{5B71EEA2-D5AE-4287-AD5B-D9D07C4CAAE5}" type="presParOf" srcId="{E82AB1D7-5B82-496F-A96B-365B2CAFC36D}" destId="{68C2443A-D94F-4374-BA01-1E720349969B}" srcOrd="6" destOrd="0" presId="urn:microsoft.com/office/officeart/2005/8/layout/matrix1"/>
    <dgm:cxn modelId="{A77469AD-69AA-4E55-939E-B5482EC7D306}" type="presParOf" srcId="{E82AB1D7-5B82-496F-A96B-365B2CAFC36D}" destId="{8799A949-7563-4092-86D2-C447C6A7A2EC}" srcOrd="7" destOrd="0" presId="urn:microsoft.com/office/officeart/2005/8/layout/matrix1"/>
    <dgm:cxn modelId="{C61B6D21-CF60-49F3-8EE5-813A9B55DC81}" type="presParOf" srcId="{16507F70-F1F3-49D8-8001-FA9A7065595D}" destId="{C21B5F08-9132-4EE5-9437-ED3AFF5723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A3FA6-A5C6-484B-8CCF-69226AEA3033}">
      <dsp:nvSpPr>
        <dsp:cNvPr id="0" name=""/>
        <dsp:cNvSpPr/>
      </dsp:nvSpPr>
      <dsp:spPr>
        <a:xfrm rot="16200000">
          <a:off x="130429" y="-127712"/>
          <a:ext cx="1823667" cy="208452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Futura Bk BT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Futura Bk BT" pitchFamily="34" charset="0"/>
            </a:rPr>
            <a:t>24 horas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Futura Bk BT" pitchFamily="34" charset="0"/>
            </a:rPr>
            <a:t>365 días</a:t>
          </a:r>
        </a:p>
      </dsp:txBody>
      <dsp:txXfrm rot="5400000">
        <a:off x="0" y="2718"/>
        <a:ext cx="2084527" cy="1367750"/>
      </dsp:txXfrm>
    </dsp:sp>
    <dsp:sp modelId="{5D977751-DD4E-4920-A99D-76D8310D1DAF}">
      <dsp:nvSpPr>
        <dsp:cNvPr id="0" name=""/>
        <dsp:cNvSpPr/>
      </dsp:nvSpPr>
      <dsp:spPr>
        <a:xfrm>
          <a:off x="2020907" y="0"/>
          <a:ext cx="2084527" cy="182366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Futura Bk BT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Futura Bk BT" pitchFamily="34" charset="0"/>
            </a:rPr>
            <a:t>Confidencial </a:t>
          </a:r>
        </a:p>
      </dsp:txBody>
      <dsp:txXfrm>
        <a:off x="2020907" y="0"/>
        <a:ext cx="2084527" cy="1367750"/>
      </dsp:txXfrm>
    </dsp:sp>
    <dsp:sp modelId="{CB580B74-5624-40FA-A44E-10D61DD36747}">
      <dsp:nvSpPr>
        <dsp:cNvPr id="0" name=""/>
        <dsp:cNvSpPr/>
      </dsp:nvSpPr>
      <dsp:spPr>
        <a:xfrm rot="10800000">
          <a:off x="0" y="1760787"/>
          <a:ext cx="2084527" cy="182366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schemeClr val="tx1"/>
              </a:solidFill>
              <a:latin typeface="Futura Bk BT" pitchFamily="34" charset="0"/>
            </a:rPr>
            <a:t>Atendido </a:t>
          </a:r>
          <a:r>
            <a:rPr lang="es-ES" sz="1400" b="0" kern="1200" dirty="0">
              <a:latin typeface="Futura Bk BT" pitchFamily="34" charset="0"/>
            </a:rPr>
            <a:t>por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Futura Bk BT" pitchFamily="34" charset="0"/>
            </a:rPr>
            <a:t>Profesionales</a:t>
          </a:r>
        </a:p>
      </dsp:txBody>
      <dsp:txXfrm rot="10800000">
        <a:off x="0" y="2216704"/>
        <a:ext cx="2084527" cy="1367750"/>
      </dsp:txXfrm>
    </dsp:sp>
    <dsp:sp modelId="{68C2443A-D94F-4374-BA01-1E720349969B}">
      <dsp:nvSpPr>
        <dsp:cNvPr id="0" name=""/>
        <dsp:cNvSpPr/>
      </dsp:nvSpPr>
      <dsp:spPr>
        <a:xfrm rot="5400000">
          <a:off x="2165324" y="1630357"/>
          <a:ext cx="1823667" cy="208452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Futura Bk BT" pitchFamily="34" charset="0"/>
            </a:rPr>
            <a:t>Gratuito</a:t>
          </a:r>
        </a:p>
      </dsp:txBody>
      <dsp:txXfrm rot="-5400000">
        <a:off x="2034894" y="2216704"/>
        <a:ext cx="2084527" cy="1367750"/>
      </dsp:txXfrm>
    </dsp:sp>
    <dsp:sp modelId="{C21B5F08-9132-4EE5-9437-ED3AFF572398}">
      <dsp:nvSpPr>
        <dsp:cNvPr id="0" name=""/>
        <dsp:cNvSpPr/>
      </dsp:nvSpPr>
      <dsp:spPr>
        <a:xfrm>
          <a:off x="1459168" y="1367750"/>
          <a:ext cx="1250716" cy="911833"/>
        </a:xfrm>
        <a:prstGeom prst="roundRect">
          <a:avLst/>
        </a:prstGeom>
        <a:solidFill>
          <a:srgbClr val="E02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  <a:latin typeface="Futura Bk BT" pitchFamily="34" charset="0"/>
            </a:rPr>
            <a:t>Para</a:t>
          </a:r>
          <a:r>
            <a:rPr lang="es-ES" sz="1400" b="1" kern="1200" baseline="0" dirty="0">
              <a:solidFill>
                <a:schemeClr val="bg1"/>
              </a:solidFill>
              <a:latin typeface="Futura Bk BT" pitchFamily="34" charset="0"/>
            </a:rPr>
            <a:t> toda España</a:t>
          </a:r>
          <a:endParaRPr lang="es-ES" sz="1400" b="1" kern="1200" dirty="0">
            <a:solidFill>
              <a:schemeClr val="bg1"/>
            </a:solidFill>
            <a:latin typeface="Futura Bk BT" pitchFamily="34" charset="0"/>
          </a:endParaRPr>
        </a:p>
      </dsp:txBody>
      <dsp:txXfrm>
        <a:off x="1503680" y="1412262"/>
        <a:ext cx="1161692" cy="822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0.2757</cdr:x>
      <cdr:y>0.16667</cdr:y>
    </cdr:from>
    <cdr:to>
      <cdr:x>0.67944</cdr:x>
      <cdr:y>0.5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01061114-128C-FDB5-28C9-70B2C9506007}"/>
            </a:ext>
          </a:extLst>
        </cdr:cNvPr>
        <cdr:cNvCxnSpPr/>
      </cdr:nvCxnSpPr>
      <cdr:spPr>
        <a:xfrm xmlns:a="http://schemas.openxmlformats.org/drawingml/2006/main" flipV="1">
          <a:off x="936625" y="457200"/>
          <a:ext cx="1371600" cy="9144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0.31748</cdr:x>
      <cdr:y>0.17962</cdr:y>
    </cdr:from>
    <cdr:to>
      <cdr:x>0.54178</cdr:x>
      <cdr:y>0.2791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12025E94-EC19-05BD-233A-7C68A1B07C73}"/>
            </a:ext>
          </a:extLst>
        </cdr:cNvPr>
        <cdr:cNvSpPr txBox="1"/>
      </cdr:nvSpPr>
      <cdr:spPr>
        <a:xfrm xmlns:a="http://schemas.openxmlformats.org/drawingml/2006/main">
          <a:off x="1269232" y="555744"/>
          <a:ext cx="89671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C00000"/>
              </a:solidFill>
              <a:latin typeface="Futura Bk BT" panose="020B0502020204020303" pitchFamily="34" charset="0"/>
            </a:rPr>
            <a:t>+22%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0.29535</cdr:x>
      <cdr:y>0.19421</cdr:y>
    </cdr:from>
    <cdr:to>
      <cdr:x>0.66667</cdr:x>
      <cdr:y>0.51672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8CE2E507-3D5A-21D0-8717-6E7A662330E8}"/>
            </a:ext>
          </a:extLst>
        </cdr:cNvPr>
        <cdr:cNvCxnSpPr/>
      </cdr:nvCxnSpPr>
      <cdr:spPr>
        <a:xfrm xmlns:a="http://schemas.openxmlformats.org/drawingml/2006/main" flipV="1">
          <a:off x="1147803" y="590224"/>
          <a:ext cx="1442997" cy="98011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0.33967</cdr:x>
      <cdr:y>0.19958</cdr:y>
    </cdr:from>
    <cdr:to>
      <cdr:x>0.57041</cdr:x>
      <cdr:y>0.30086</cdr:y>
    </cdr:to>
    <cdr:sp macro="" textlink="">
      <cdr:nvSpPr>
        <cdr:cNvPr id="5" name="CuadroTexto 2">
          <a:extLst xmlns:a="http://schemas.openxmlformats.org/drawingml/2006/main">
            <a:ext uri="{FF2B5EF4-FFF2-40B4-BE49-F238E27FC236}">
              <a16:creationId xmlns:a16="http://schemas.microsoft.com/office/drawing/2014/main" id="{93560ADB-0D94-A476-BBD5-61FFE991DEB5}"/>
            </a:ext>
          </a:extLst>
        </cdr:cNvPr>
        <cdr:cNvSpPr txBox="1"/>
      </cdr:nvSpPr>
      <cdr:spPr>
        <a:xfrm xmlns:a="http://schemas.openxmlformats.org/drawingml/2006/main">
          <a:off x="1320019" y="606549"/>
          <a:ext cx="89671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C00000"/>
              </a:solidFill>
              <a:latin typeface="Futura Bk BT" panose="020B0502020204020303" pitchFamily="34" charset="0"/>
            </a:rPr>
            <a:t>+33,8%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0.19656</cdr:x>
      <cdr:y>0.76328</cdr:y>
    </cdr:from>
    <cdr:to>
      <cdr:x>0.4527</cdr:x>
      <cdr:y>0.83058</cdr:y>
    </cdr:to>
    <cdr:sp macro="" textlink="">
      <cdr:nvSpPr>
        <cdr:cNvPr id="5" name="4 CuadroTexto"/>
        <cdr:cNvSpPr txBox="1"/>
      </cdr:nvSpPr>
      <cdr:spPr>
        <a:xfrm xmlns:a="http://schemas.openxmlformats.org/drawingml/2006/main" rot="20288613">
          <a:off x="1733591" y="4122194"/>
          <a:ext cx="2258934" cy="363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b="1" dirty="0"/>
            <a:t> </a:t>
          </a:r>
          <a:endParaRPr lang="es-ES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E20C-5358-49FD-95D4-6F7DABFDC9D0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A817-4B65-413C-9AFA-127F70A38B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52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++++</a:t>
            </a:r>
          </a:p>
          <a:p>
            <a:r>
              <a:rPr lang="es-ES" dirty="0"/>
              <a:t>++++++++++				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6A817-4B65-413C-9AFA-127F70A38B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34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A94-B357-4458-89B7-4DCF245537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5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0" y="6072188"/>
            <a:ext cx="714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E268529-5963-49C2-A40D-6E6900F4102B}" type="slidenum">
              <a:rPr lang="es-ES" sz="14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pPr>
                <a:defRPr/>
              </a:pPr>
              <a:t>‹Nº›</a:t>
            </a:fld>
            <a:endParaRPr lang="es-E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57719"/>
          </a:xfrm>
        </p:spPr>
        <p:txBody>
          <a:bodyPr>
            <a:normAutofit/>
          </a:bodyPr>
          <a:lstStyle>
            <a:lvl1pPr marL="266400" indent="-266400">
              <a:lnSpc>
                <a:spcPct val="130000"/>
              </a:lnSpc>
              <a:spcBef>
                <a:spcPts val="360"/>
              </a:spcBef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088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3047A-0EBF-5826-09F1-D945B703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A4A49-9456-BA83-B4AD-9CF08C09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985E7-BB5F-1CC1-AE36-69E55781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811" y="6464680"/>
            <a:ext cx="231775" cy="36933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10064C-1AC1-497B-AD44-EEE82316C28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2642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445" y="433196"/>
            <a:ext cx="198564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999" y="2493898"/>
            <a:ext cx="7690484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680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tabla, joven&#10;&#10;Descripción generada automáticamente">
            <a:extLst>
              <a:ext uri="{FF2B5EF4-FFF2-40B4-BE49-F238E27FC236}">
                <a16:creationId xmlns:a16="http://schemas.microsoft.com/office/drawing/2014/main" id="{3F771BDB-D36C-4AD5-E8DB-3940129F3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5838-FEC2-F46D-7372-C905280A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7162800" cy="2031325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Futura Bk BT" panose="020B0502020204020303" pitchFamily="34" charset="0"/>
              </a:rPr>
              <a:t>Teléfono ANAR de Ayuda a Niños, Niñas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Futura Bk BT" panose="020B0502020204020303" pitchFamily="34" charset="0"/>
              </a:rPr>
              <a:t>y Adolescentes</a:t>
            </a:r>
          </a:p>
          <a:p>
            <a:endParaRPr lang="es-ES" sz="2000" dirty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Futura Bk BT" panose="020B0502020204020303" pitchFamily="34" charset="0"/>
              </a:rPr>
              <a:t>INFORME ANUAL 2022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Futura Bk BT" panose="020B0502020204020303" pitchFamily="34" charset="0"/>
              </a:rPr>
              <a:t>ILLES BALEARS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88AB48-B6F1-1BC4-7FDE-97FB6A3F22D6}"/>
              </a:ext>
            </a:extLst>
          </p:cNvPr>
          <p:cNvSpPr/>
          <p:nvPr/>
        </p:nvSpPr>
        <p:spPr>
          <a:xfrm>
            <a:off x="228600" y="3862196"/>
            <a:ext cx="4114800" cy="20814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>
                <a:latin typeface="Futura Bk BT" panose="020B0502020204020303" pitchFamily="34" charset="0"/>
              </a:rPr>
              <a:t>Benjamín Ballesteros</a:t>
            </a:r>
          </a:p>
          <a:p>
            <a:r>
              <a:rPr lang="es-ES" sz="2000" dirty="0">
                <a:latin typeface="Futura Bk BT" panose="020B0502020204020303" pitchFamily="34" charset="0"/>
              </a:rPr>
              <a:t>Director Técnico y Portavoz</a:t>
            </a:r>
          </a:p>
          <a:p>
            <a:r>
              <a:rPr lang="es-ES" sz="2400" dirty="0">
                <a:latin typeface="Futura Bk BT" panose="020B0502020204020303" pitchFamily="34" charset="0"/>
              </a:rPr>
              <a:t>Xisca Aguiló</a:t>
            </a:r>
          </a:p>
          <a:p>
            <a:r>
              <a:rPr lang="es-ES" sz="2000" dirty="0">
                <a:latin typeface="Futura Bk BT" panose="020B0502020204020303" pitchFamily="34" charset="0"/>
              </a:rPr>
              <a:t>Representante Delegación Illes Balears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06EFC6-E1D9-6406-40E4-B3BDAFE522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22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10189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F1F1F1"/>
                </a:solidFill>
                <a:latin typeface="Verdana"/>
                <a:cs typeface="Verdana"/>
              </a:rPr>
              <a:t>11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3844" y="367645"/>
            <a:ext cx="41078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/>
              <a:t>TOTAL</a:t>
            </a:r>
            <a:r>
              <a:rPr sz="1600" spc="-65" dirty="0"/>
              <a:t> </a:t>
            </a:r>
            <a:r>
              <a:rPr sz="1600" dirty="0"/>
              <a:t>DE</a:t>
            </a:r>
            <a:r>
              <a:rPr sz="1600" spc="-30" dirty="0"/>
              <a:t> </a:t>
            </a:r>
            <a:r>
              <a:rPr sz="1600" spc="-15" dirty="0"/>
              <a:t>PETICIONES</a:t>
            </a:r>
            <a:r>
              <a:rPr sz="1600" spc="-70" dirty="0"/>
              <a:t> </a:t>
            </a:r>
            <a:r>
              <a:rPr sz="1600" dirty="0"/>
              <a:t>DE</a:t>
            </a:r>
            <a:r>
              <a:rPr sz="1600" spc="-30" dirty="0"/>
              <a:t> </a:t>
            </a:r>
            <a:r>
              <a:rPr sz="1600" spc="20" dirty="0"/>
              <a:t>AYUDA:</a:t>
            </a:r>
            <a:r>
              <a:rPr sz="1600" spc="-35" dirty="0"/>
              <a:t> </a:t>
            </a:r>
            <a:r>
              <a:rPr lang="es-ES" sz="1800" spc="65" dirty="0">
                <a:solidFill>
                  <a:srgbClr val="E01D1F"/>
                </a:solidFill>
              </a:rPr>
              <a:t>2.033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3115880" y="759619"/>
            <a:ext cx="27705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rgbClr val="7E7E7E"/>
                </a:solidFill>
                <a:latin typeface="Tahoma"/>
                <a:cs typeface="Tahoma"/>
              </a:rPr>
              <a:t>Orientación</a:t>
            </a:r>
            <a:r>
              <a:rPr sz="1600" spc="-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7E7E7E"/>
                </a:solidFill>
                <a:latin typeface="Tahoma"/>
                <a:cs typeface="Tahoma"/>
              </a:rPr>
              <a:t>General:</a:t>
            </a: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600" spc="60" dirty="0">
                <a:solidFill>
                  <a:srgbClr val="DF1F23"/>
                </a:solidFill>
                <a:latin typeface="Tahoma"/>
                <a:cs typeface="Tahoma"/>
              </a:rPr>
              <a:t>1.531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95" y="1124352"/>
            <a:ext cx="762825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Futura Bk BT" panose="020B0502020204020303" pitchFamily="34" charset="0"/>
                <a:cs typeface="Tahoma"/>
              </a:rPr>
              <a:t>Requieren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una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orientación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menos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compleja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o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más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genérica,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pero </a:t>
            </a:r>
            <a:r>
              <a:rPr sz="1200" spc="-25" dirty="0">
                <a:latin typeface="Futura Bk BT" panose="020B0502020204020303" pitchFamily="34" charset="0"/>
                <a:cs typeface="Tahoma"/>
              </a:rPr>
              <a:t>muy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necesaria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para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lograr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confíen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en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nuestras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Líneas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Ayuda </a:t>
            </a:r>
            <a:r>
              <a:rPr sz="1200" spc="-60" dirty="0">
                <a:latin typeface="Futura Bk BT" panose="020B0502020204020303" pitchFamily="34" charset="0"/>
                <a:cs typeface="Tahoma"/>
              </a:rPr>
              <a:t>y </a:t>
            </a:r>
            <a:r>
              <a:rPr sz="1200" spc="-5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nos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cuenten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lo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de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verdad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les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preocupa.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Desde ellas,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siempre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</a:t>
            </a:r>
            <a:r>
              <a:rPr sz="1200" spc="-30" dirty="0">
                <a:latin typeface="Futura Bk BT" panose="020B0502020204020303" pitchFamily="34" charset="0"/>
                <a:cs typeface="Tahoma"/>
              </a:rPr>
              <a:t>es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posible, hacemos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prevención. Son </a:t>
            </a:r>
            <a:r>
              <a:rPr sz="1200" spc="15" dirty="0">
                <a:latin typeface="Futura Bk BT" panose="020B0502020204020303" pitchFamily="34" charset="0"/>
                <a:cs typeface="Tahoma"/>
              </a:rPr>
              <a:t>llamadas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aproximación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incluyen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silencios,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plantean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alguna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duda,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piden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información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puntual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sobre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 el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servicio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o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algún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recurso</a:t>
            </a:r>
            <a:r>
              <a:rPr sz="1200" spc="28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25" dirty="0">
                <a:latin typeface="Futura Bk BT" panose="020B0502020204020303" pitchFamily="34" charset="0"/>
                <a:cs typeface="Tahoma"/>
              </a:rPr>
              <a:t>externo</a:t>
            </a:r>
            <a:r>
              <a:rPr sz="1200" spc="26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60" dirty="0">
                <a:latin typeface="Futura Bk BT" panose="020B0502020204020303" pitchFamily="34" charset="0"/>
                <a:cs typeface="Tahoma"/>
              </a:rPr>
              <a:t>y</a:t>
            </a:r>
            <a:r>
              <a:rPr sz="1200" spc="19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cuelgan. Aunque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no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siempre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responden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necesariamente </a:t>
            </a:r>
            <a:r>
              <a:rPr sz="1200" spc="40" dirty="0">
                <a:latin typeface="Futura Bk BT" panose="020B0502020204020303" pitchFamily="34" charset="0"/>
                <a:cs typeface="Tahoma"/>
              </a:rPr>
              <a:t>a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situaciones reales, reflejan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motivos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preocupación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no </a:t>
            </a:r>
            <a:r>
              <a:rPr sz="1200" spc="-30" dirty="0">
                <a:latin typeface="Futura Bk BT" panose="020B0502020204020303" pitchFamily="34" charset="0"/>
                <a:cs typeface="Tahoma"/>
              </a:rPr>
              <a:t>se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atreven </a:t>
            </a:r>
            <a:r>
              <a:rPr sz="1200" spc="40" dirty="0">
                <a:latin typeface="Futura Bk BT" panose="020B0502020204020303" pitchFamily="34" charset="0"/>
                <a:cs typeface="Tahoma"/>
              </a:rPr>
              <a:t>a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plantear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otra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manera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60" dirty="0">
                <a:latin typeface="Futura Bk BT" panose="020B0502020204020303" pitchFamily="34" charset="0"/>
                <a:cs typeface="Tahoma"/>
              </a:rPr>
              <a:t>y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 atenderlas</a:t>
            </a:r>
            <a:r>
              <a:rPr sz="1200" spc="4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30" dirty="0">
                <a:latin typeface="Futura Bk BT" panose="020B0502020204020303" pitchFamily="34" charset="0"/>
                <a:cs typeface="Tahoma"/>
              </a:rPr>
              <a:t>es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 un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 paso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necesario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15" dirty="0">
                <a:latin typeface="Futura Bk BT" panose="020B0502020204020303" pitchFamily="34" charset="0"/>
                <a:cs typeface="Tahoma"/>
              </a:rPr>
              <a:t>para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llegar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40" dirty="0">
                <a:latin typeface="Futura Bk BT" panose="020B0502020204020303" pitchFamily="34" charset="0"/>
                <a:cs typeface="Tahoma"/>
              </a:rPr>
              <a:t>a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 los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casos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reales.</a:t>
            </a:r>
            <a:endParaRPr sz="1200" dirty="0">
              <a:latin typeface="Futura Bk BT" panose="020B0502020204020303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4107" y="4812538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solidFill>
                  <a:srgbClr val="FFFFFF"/>
                </a:solidFill>
                <a:latin typeface="Tahoma"/>
                <a:cs typeface="Tahoma"/>
              </a:rPr>
              <a:t>38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100" spc="-26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8240" y="2415363"/>
            <a:ext cx="3929143" cy="2198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2565" marR="1539240" indent="-1270" algn="ctr">
              <a:lnSpc>
                <a:spcPct val="100000"/>
              </a:lnSpc>
              <a:spcBef>
                <a:spcPts val="105"/>
              </a:spcBef>
            </a:pPr>
            <a:r>
              <a:rPr sz="1400" spc="35" dirty="0">
                <a:solidFill>
                  <a:srgbClr val="7E7E7E"/>
                </a:solidFill>
                <a:latin typeface="Tahoma"/>
                <a:cs typeface="Tahoma"/>
              </a:rPr>
              <a:t>Casos </a:t>
            </a:r>
            <a:r>
              <a:rPr sz="1400" spc="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70" dirty="0">
                <a:solidFill>
                  <a:srgbClr val="DF1F23"/>
                </a:solidFill>
                <a:latin typeface="Tahoma"/>
                <a:cs typeface="Tahoma"/>
              </a:rPr>
              <a:t>344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1200" spc="55" dirty="0">
                <a:latin typeface="Futura Bk BT" panose="020B0502020204020303" pitchFamily="34" charset="0"/>
                <a:cs typeface="Tahoma"/>
              </a:rPr>
              <a:t>Cada </a:t>
            </a:r>
            <a:r>
              <a:rPr sz="1200" spc="-30" dirty="0">
                <a:latin typeface="Futura Bk BT" panose="020B0502020204020303" pitchFamily="34" charset="0"/>
                <a:cs typeface="Tahoma"/>
              </a:rPr>
              <a:t>vez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que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contacta un </a:t>
            </a:r>
            <a:r>
              <a:rPr sz="1200" spc="15" dirty="0">
                <a:latin typeface="Futura Bk BT" panose="020B0502020204020303" pitchFamily="34" charset="0"/>
                <a:cs typeface="Tahoma"/>
              </a:rPr>
              <a:t>niño/a, 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adolescente 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o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una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persona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adulta 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por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primera </a:t>
            </a:r>
            <a:r>
              <a:rPr sz="1200" spc="-25" dirty="0">
                <a:latin typeface="Futura Bk BT" panose="020B0502020204020303" pitchFamily="34" charset="0"/>
                <a:cs typeface="Tahoma"/>
              </a:rPr>
              <a:t>vez,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abriremos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en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nuestra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base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de datos un 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e</a:t>
            </a:r>
            <a:r>
              <a:rPr sz="1200" spc="-30" dirty="0">
                <a:latin typeface="Futura Bk BT" panose="020B0502020204020303" pitchFamily="34" charset="0"/>
                <a:cs typeface="Tahoma"/>
              </a:rPr>
              <a:t>x</a:t>
            </a:r>
            <a:r>
              <a:rPr sz="1200" spc="-35" dirty="0">
                <a:latin typeface="Futura Bk BT" panose="020B0502020204020303" pitchFamily="34" charset="0"/>
                <a:cs typeface="Tahoma"/>
              </a:rPr>
              <a:t>p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e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d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i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e</a:t>
            </a:r>
            <a:r>
              <a:rPr sz="1200" spc="-55" dirty="0">
                <a:latin typeface="Futura Bk BT" panose="020B0502020204020303" pitchFamily="34" charset="0"/>
                <a:cs typeface="Tahoma"/>
              </a:rPr>
              <a:t>n</a:t>
            </a:r>
            <a:r>
              <a:rPr sz="1200" spc="-40" dirty="0">
                <a:latin typeface="Futura Bk BT" panose="020B0502020204020303" pitchFamily="34" charset="0"/>
                <a:cs typeface="Tahoma"/>
              </a:rPr>
              <a:t>t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e</a:t>
            </a:r>
            <a:r>
              <a:rPr sz="1200" spc="3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60" dirty="0">
                <a:latin typeface="Futura Bk BT" panose="020B0502020204020303" pitchFamily="34" charset="0"/>
                <a:cs typeface="Tahoma"/>
              </a:rPr>
              <a:t>y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es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o</a:t>
            </a:r>
            <a:r>
              <a:rPr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l</a:t>
            </a:r>
            <a:r>
              <a:rPr sz="1200" spc="25" dirty="0">
                <a:latin typeface="Futura Bk BT" panose="020B0502020204020303" pitchFamily="34" charset="0"/>
                <a:cs typeface="Tahoma"/>
              </a:rPr>
              <a:t>o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c</a:t>
            </a:r>
            <a:r>
              <a:rPr sz="1200" spc="35" dirty="0">
                <a:latin typeface="Futura Bk BT" panose="020B0502020204020303" pitchFamily="34" charset="0"/>
                <a:cs typeface="Tahoma"/>
              </a:rPr>
              <a:t>a</a:t>
            </a:r>
            <a:r>
              <a:rPr sz="1200" spc="10" dirty="0">
                <a:latin typeface="Futura Bk BT" panose="020B0502020204020303" pitchFamily="34" charset="0"/>
                <a:cs typeface="Tahoma"/>
              </a:rPr>
              <a:t>l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ifi</a:t>
            </a:r>
            <a:r>
              <a:rPr sz="1200" spc="-20" dirty="0">
                <a:latin typeface="Futura Bk BT" panose="020B0502020204020303" pitchFamily="34" charset="0"/>
                <a:cs typeface="Tahoma"/>
              </a:rPr>
              <a:t>c</a:t>
            </a:r>
            <a:r>
              <a:rPr sz="1200" spc="15" dirty="0">
                <a:latin typeface="Futura Bk BT" panose="020B0502020204020303" pitchFamily="34" charset="0"/>
                <a:cs typeface="Tahoma"/>
              </a:rPr>
              <a:t>a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r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e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mos</a:t>
            </a:r>
            <a:r>
              <a:rPr sz="1200" spc="3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5" dirty="0">
                <a:latin typeface="Futura Bk BT" panose="020B0502020204020303" pitchFamily="34" charset="0"/>
                <a:cs typeface="Tahoma"/>
              </a:rPr>
              <a:t>com</a:t>
            </a:r>
            <a:r>
              <a:rPr sz="1200" spc="20" dirty="0">
                <a:latin typeface="Futura Bk BT" panose="020B0502020204020303" pitchFamily="34" charset="0"/>
                <a:cs typeface="Tahoma"/>
              </a:rPr>
              <a:t>o</a:t>
            </a:r>
            <a:r>
              <a:rPr sz="1200" spc="1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15" dirty="0">
                <a:latin typeface="Futura Bk BT" panose="020B0502020204020303" pitchFamily="34" charset="0"/>
                <a:cs typeface="Tahoma"/>
              </a:rPr>
              <a:t>u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n</a:t>
            </a:r>
            <a:r>
              <a:rPr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sz="1200" spc="-20" dirty="0" err="1">
                <a:latin typeface="Futura Bk BT" panose="020B0502020204020303" pitchFamily="34" charset="0"/>
                <a:cs typeface="Tahoma"/>
              </a:rPr>
              <a:t>c</a:t>
            </a:r>
            <a:r>
              <a:rPr sz="1200" spc="5" dirty="0" err="1">
                <a:latin typeface="Futura Bk BT" panose="020B0502020204020303" pitchFamily="34" charset="0"/>
                <a:cs typeface="Tahoma"/>
              </a:rPr>
              <a:t>as</a:t>
            </a:r>
            <a:r>
              <a:rPr sz="1200" dirty="0" err="1">
                <a:latin typeface="Futura Bk BT" panose="020B0502020204020303" pitchFamily="34" charset="0"/>
                <a:cs typeface="Tahoma"/>
              </a:rPr>
              <a:t>o</a:t>
            </a:r>
            <a:r>
              <a:rPr sz="1200" spc="-10" dirty="0">
                <a:latin typeface="Futura Bk BT" panose="020B0502020204020303" pitchFamily="34" charset="0"/>
                <a:cs typeface="Tahoma"/>
              </a:rPr>
              <a:t>.</a:t>
            </a:r>
            <a:endParaRPr lang="es-ES" sz="1200" spc="-10" dirty="0">
              <a:latin typeface="Futura Bk BT" panose="020B0502020204020303" pitchFamily="34" charset="0"/>
              <a:cs typeface="Tahoma"/>
            </a:endParaRPr>
          </a:p>
          <a:p>
            <a:pPr marL="12700" marR="5080" algn="just">
              <a:spcBef>
                <a:spcPts val="770"/>
              </a:spcBef>
            </a:pP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Las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posteriores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consultas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de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orientación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especial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que </a:t>
            </a:r>
            <a:r>
              <a:rPr lang="es-ES" sz="1200" spc="25" dirty="0">
                <a:latin typeface="Futura Bk BT" panose="020B0502020204020303" pitchFamily="34" charset="0"/>
                <a:cs typeface="Tahoma"/>
              </a:rPr>
              <a:t>haga </a:t>
            </a:r>
            <a:r>
              <a:rPr lang="es-ES" sz="1200" spc="-30" dirty="0">
                <a:latin typeface="Futura Bk BT" panose="020B0502020204020303" pitchFamily="34" charset="0"/>
                <a:cs typeface="Tahoma"/>
              </a:rPr>
              <a:t>ese 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mismo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niño/a</a:t>
            </a:r>
            <a:r>
              <a:rPr lang="es-ES" sz="1200" spc="20" dirty="0">
                <a:latin typeface="Futura Bk BT" panose="020B0502020204020303" pitchFamily="34" charset="0"/>
                <a:cs typeface="Tahoma"/>
              </a:rPr>
              <a:t> o</a:t>
            </a:r>
            <a:r>
              <a:rPr lang="es-ES" sz="1200" spc="2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persona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adulta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30" dirty="0">
                <a:latin typeface="Futura Bk BT" panose="020B0502020204020303" pitchFamily="34" charset="0"/>
                <a:cs typeface="Tahoma"/>
              </a:rPr>
              <a:t>se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incorporarán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40" dirty="0">
                <a:latin typeface="Futura Bk BT" panose="020B0502020204020303" pitchFamily="34" charset="0"/>
                <a:cs typeface="Tahoma"/>
              </a:rPr>
              <a:t>a</a:t>
            </a:r>
            <a:r>
              <a:rPr lang="es-ES" sz="1200" spc="4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30" dirty="0">
                <a:latin typeface="Futura Bk BT" panose="020B0502020204020303" pitchFamily="34" charset="0"/>
                <a:cs typeface="Tahoma"/>
              </a:rPr>
              <a:t>ese 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expediente.</a:t>
            </a:r>
            <a:r>
              <a:rPr lang="es-ES" sz="1200" spc="4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Por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eso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un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caso</a:t>
            </a:r>
            <a:r>
              <a:rPr lang="es-ES" sz="1200" spc="2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puede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30" dirty="0">
                <a:latin typeface="Futura Bk BT" panose="020B0502020204020303" pitchFamily="34" charset="0"/>
                <a:cs typeface="Tahoma"/>
              </a:rPr>
              <a:t>tener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varias</a:t>
            </a:r>
            <a:r>
              <a:rPr lang="es-ES" sz="1200" spc="2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consultas</a:t>
            </a:r>
            <a:r>
              <a:rPr lang="es-ES" sz="1100" spc="-15" dirty="0">
                <a:latin typeface="Futura Bk BT" panose="020B0502020204020303" pitchFamily="34" charset="0"/>
                <a:cs typeface="Tahoma"/>
              </a:rPr>
              <a:t>.</a:t>
            </a:r>
            <a:endParaRPr lang="es-ES" sz="1100" dirty="0">
              <a:latin typeface="Futura Bk BT" panose="020B0502020204020303" pitchFamily="34" charset="0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endParaRPr sz="1200" dirty="0">
              <a:latin typeface="Futura Bk BT" panose="020B0502020204020303" pitchFamily="34" charset="0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23" name="object 23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02259" y="2445077"/>
            <a:ext cx="4175701" cy="19678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2085" marR="1228725" indent="-511175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Orientación</a:t>
            </a:r>
            <a:r>
              <a:rPr sz="1400" spc="-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Especial </a:t>
            </a:r>
            <a:r>
              <a:rPr sz="1400" spc="-4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50" dirty="0">
                <a:solidFill>
                  <a:srgbClr val="DF1F23"/>
                </a:solidFill>
                <a:latin typeface="Tahoma"/>
                <a:cs typeface="Tahoma"/>
              </a:rPr>
              <a:t>502</a:t>
            </a:r>
            <a:endParaRPr lang="es-ES" sz="14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635"/>
              </a:spcBef>
            </a:pP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Requieren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una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valoración </a:t>
            </a:r>
            <a:r>
              <a:rPr lang="es-ES" sz="1200" spc="-60" dirty="0">
                <a:latin typeface="Futura Bk BT" panose="020B0502020204020303" pitchFamily="34" charset="0"/>
                <a:cs typeface="Tahoma"/>
              </a:rPr>
              <a:t>y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orientación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psicológica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y/o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jurídica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y/o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social. 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En </a:t>
            </a:r>
            <a:r>
              <a:rPr lang="es-ES" sz="1200" spc="30" dirty="0">
                <a:latin typeface="Futura Bk BT" panose="020B0502020204020303" pitchFamily="34" charset="0"/>
                <a:cs typeface="Tahoma"/>
              </a:rPr>
              <a:t>la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mayoría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los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casos, 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estas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orientaciones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conllevan </a:t>
            </a:r>
            <a:r>
              <a:rPr lang="es-ES" sz="1200" spc="35" dirty="0">
                <a:latin typeface="Futura Bk BT" panose="020B0502020204020303" pitchFamily="34" charset="0"/>
                <a:cs typeface="Tahoma"/>
              </a:rPr>
              <a:t>la </a:t>
            </a:r>
            <a:r>
              <a:rPr lang="es-ES" sz="1200" spc="4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derivación </a:t>
            </a:r>
            <a:r>
              <a:rPr lang="es-ES" sz="1200" spc="40" dirty="0">
                <a:latin typeface="Futura Bk BT" panose="020B0502020204020303" pitchFamily="34" charset="0"/>
                <a:cs typeface="Tahoma"/>
              </a:rPr>
              <a:t>a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un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recurso </a:t>
            </a:r>
            <a:r>
              <a:rPr lang="es-ES" sz="1200" spc="-25" dirty="0">
                <a:latin typeface="Futura Bk BT" panose="020B0502020204020303" pitchFamily="34" charset="0"/>
                <a:cs typeface="Tahoma"/>
              </a:rPr>
              <a:t>externo</a:t>
            </a: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(aquel</a:t>
            </a:r>
            <a:r>
              <a:rPr lang="es-ES" sz="1200" spc="29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que</a:t>
            </a:r>
            <a:r>
              <a:rPr lang="es-ES" sz="1200" spc="28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sea el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adecuado </a:t>
            </a:r>
            <a:r>
              <a:rPr lang="es-ES" sz="1200" spc="20" dirty="0">
                <a:latin typeface="Futura Bk BT" panose="020B0502020204020303" pitchFamily="34" charset="0"/>
                <a:cs typeface="Tahoma"/>
              </a:rPr>
              <a:t>para </a:t>
            </a:r>
            <a:r>
              <a:rPr lang="es-ES" sz="1200" spc="-30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el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caso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concreto,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como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por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ejemplo,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Fuerzas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60" dirty="0">
                <a:latin typeface="Futura Bk BT" panose="020B0502020204020303" pitchFamily="34" charset="0"/>
                <a:cs typeface="Tahoma"/>
              </a:rPr>
              <a:t>y</a:t>
            </a:r>
            <a:r>
              <a:rPr lang="es-ES" sz="1200" spc="-5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Cuerpos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10" dirty="0">
                <a:latin typeface="Futura Bk BT" panose="020B0502020204020303" pitchFamily="34" charset="0"/>
                <a:cs typeface="Tahoma"/>
              </a:rPr>
              <a:t>de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Seguridad, </a:t>
            </a: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Servicios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Protección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del </a:t>
            </a:r>
            <a:r>
              <a:rPr lang="es-ES" sz="1200" spc="10" dirty="0">
                <a:latin typeface="Futura Bk BT" panose="020B0502020204020303" pitchFamily="34" charset="0"/>
                <a:cs typeface="Tahoma"/>
              </a:rPr>
              <a:t>Menor,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Centros de </a:t>
            </a: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Servicios 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Sociales, </a:t>
            </a:r>
            <a:r>
              <a:rPr lang="es-ES" sz="1200" spc="-20" dirty="0">
                <a:latin typeface="Futura Bk BT" panose="020B0502020204020303" pitchFamily="34" charset="0"/>
                <a:cs typeface="Tahoma"/>
              </a:rPr>
              <a:t>Servicios</a:t>
            </a:r>
            <a:r>
              <a:rPr lang="es-ES" sz="1200" spc="-1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de emergencias,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Centros </a:t>
            </a:r>
            <a:r>
              <a:rPr lang="es-ES" sz="1200" spc="-5" dirty="0">
                <a:latin typeface="Futura Bk BT" panose="020B0502020204020303" pitchFamily="34" charset="0"/>
                <a:cs typeface="Tahoma"/>
              </a:rPr>
              <a:t>de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salud,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Fiscalías,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15" dirty="0">
                <a:latin typeface="Futura Bk BT" panose="020B0502020204020303" pitchFamily="34" charset="0"/>
                <a:cs typeface="Tahoma"/>
              </a:rPr>
              <a:t>abogados/as,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psicólogos/as, </a:t>
            </a:r>
            <a:r>
              <a:rPr lang="es-ES" sz="1200" spc="135" dirty="0">
                <a:latin typeface="Futura Bk BT" panose="020B0502020204020303" pitchFamily="34" charset="0"/>
                <a:cs typeface="Tahoma"/>
              </a:rPr>
              <a:t>ONG </a:t>
            </a:r>
            <a:r>
              <a:rPr lang="es-ES" sz="1200" spc="-60" dirty="0">
                <a:latin typeface="Futura Bk BT" panose="020B0502020204020303" pitchFamily="34" charset="0"/>
                <a:cs typeface="Tahoma"/>
              </a:rPr>
              <a:t>y </a:t>
            </a:r>
            <a:r>
              <a:rPr lang="es-ES" sz="1200" dirty="0">
                <a:latin typeface="Futura Bk BT" panose="020B0502020204020303" pitchFamily="34" charset="0"/>
                <a:cs typeface="Tahoma"/>
              </a:rPr>
              <a:t>asociaciones especializadas, </a:t>
            </a:r>
            <a:r>
              <a:rPr lang="es-ES" sz="1200" spc="5" dirty="0"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200" spc="-45" dirty="0">
                <a:latin typeface="Futura Bk BT" panose="020B0502020204020303" pitchFamily="34" charset="0"/>
                <a:cs typeface="Tahoma"/>
              </a:rPr>
              <a:t>etc.).</a:t>
            </a:r>
            <a:endParaRPr lang="es-ES" sz="1200" dirty="0">
              <a:latin typeface="Futura Bk BT" panose="020B0502020204020303" pitchFamily="34" charset="0"/>
              <a:cs typeface="Tahoma"/>
            </a:endParaRPr>
          </a:p>
        </p:txBody>
      </p:sp>
      <p:graphicFrame>
        <p:nvGraphicFramePr>
          <p:cNvPr id="7" name="8 Gráfico">
            <a:extLst>
              <a:ext uri="{FF2B5EF4-FFF2-40B4-BE49-F238E27FC236}">
                <a16:creationId xmlns:a16="http://schemas.microsoft.com/office/drawing/2014/main" id="{662F3123-5951-527A-8B19-DB08E8281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81604"/>
              </p:ext>
            </p:extLst>
          </p:nvPr>
        </p:nvGraphicFramePr>
        <p:xfrm>
          <a:off x="4577847" y="4459705"/>
          <a:ext cx="4067748" cy="218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>
            <a:extLst>
              <a:ext uri="{FF2B5EF4-FFF2-40B4-BE49-F238E27FC236}">
                <a16:creationId xmlns:a16="http://schemas.microsoft.com/office/drawing/2014/main" id="{F95B8663-C42E-4242-9E81-2B4BB9966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638107"/>
              </p:ext>
            </p:extLst>
          </p:nvPr>
        </p:nvGraphicFramePr>
        <p:xfrm>
          <a:off x="641355" y="4569126"/>
          <a:ext cx="3402451" cy="226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4AA7E6-478B-C3DC-A05A-F0BF59CA59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10</a:t>
            </a:fld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59" y="141731"/>
            <a:ext cx="8575675" cy="2932430"/>
            <a:chOff x="213359" y="141731"/>
            <a:chExt cx="8575675" cy="2932430"/>
          </a:xfrm>
        </p:grpSpPr>
        <p:sp>
          <p:nvSpPr>
            <p:cNvPr id="3" name="object 3"/>
            <p:cNvSpPr/>
            <p:nvPr/>
          </p:nvSpPr>
          <p:spPr>
            <a:xfrm>
              <a:off x="214883" y="143255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5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4883" y="143255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08782" y="287781"/>
            <a:ext cx="2653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5" dirty="0">
                <a:latin typeface="Tahoma"/>
                <a:cs typeface="Tahoma"/>
              </a:rPr>
              <a:t>EVOLUCIÓN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DE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LOS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CASOS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453515" y="838200"/>
            <a:ext cx="60140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7E7E7E"/>
                </a:solidFill>
              </a:rPr>
              <a:t>En</a:t>
            </a:r>
            <a:r>
              <a:rPr sz="1600" spc="-40" dirty="0">
                <a:solidFill>
                  <a:srgbClr val="7E7E7E"/>
                </a:solidFill>
              </a:rPr>
              <a:t> </a:t>
            </a:r>
            <a:r>
              <a:rPr sz="1600" spc="70" dirty="0">
                <a:solidFill>
                  <a:srgbClr val="7E7E7E"/>
                </a:solidFill>
              </a:rPr>
              <a:t>202</a:t>
            </a:r>
            <a:r>
              <a:rPr lang="es-ES" sz="1600" spc="70" dirty="0">
                <a:solidFill>
                  <a:srgbClr val="7E7E7E"/>
                </a:solidFill>
              </a:rPr>
              <a:t>2</a:t>
            </a:r>
            <a:r>
              <a:rPr sz="1600" spc="-10" dirty="0">
                <a:solidFill>
                  <a:srgbClr val="7E7E7E"/>
                </a:solidFill>
              </a:rPr>
              <a:t> </a:t>
            </a:r>
            <a:r>
              <a:rPr sz="1600" spc="-5" dirty="0">
                <a:solidFill>
                  <a:srgbClr val="7E7E7E"/>
                </a:solidFill>
              </a:rPr>
              <a:t>hemos</a:t>
            </a:r>
            <a:r>
              <a:rPr sz="1600" spc="-65" dirty="0">
                <a:solidFill>
                  <a:srgbClr val="7E7E7E"/>
                </a:solidFill>
              </a:rPr>
              <a:t> </a:t>
            </a:r>
            <a:r>
              <a:rPr sz="1600" spc="5" dirty="0" err="1">
                <a:solidFill>
                  <a:srgbClr val="7E7E7E"/>
                </a:solidFill>
              </a:rPr>
              <a:t>atendido</a:t>
            </a:r>
            <a:r>
              <a:rPr sz="1600" spc="-35" dirty="0">
                <a:solidFill>
                  <a:srgbClr val="7E7E7E"/>
                </a:solidFill>
              </a:rPr>
              <a:t> </a:t>
            </a:r>
            <a:r>
              <a:rPr lang="es-ES" sz="1600" spc="-35" dirty="0">
                <a:solidFill>
                  <a:srgbClr val="7E7E7E"/>
                </a:solidFill>
              </a:rPr>
              <a:t>15</a:t>
            </a:r>
            <a:r>
              <a:rPr sz="1800" spc="-45" dirty="0">
                <a:solidFill>
                  <a:srgbClr val="DF1F23"/>
                </a:solidFill>
              </a:rPr>
              <a:t> </a:t>
            </a:r>
            <a:r>
              <a:rPr sz="1800" spc="-5" dirty="0" err="1">
                <a:solidFill>
                  <a:srgbClr val="DF1F23"/>
                </a:solidFill>
              </a:rPr>
              <a:t>casos</a:t>
            </a:r>
            <a:r>
              <a:rPr lang="es-ES" sz="1800" spc="-5" dirty="0">
                <a:solidFill>
                  <a:srgbClr val="DF1F23"/>
                </a:solidFill>
              </a:rPr>
              <a:t>, en Balears con un incremento del 4,4% respecto al año 2022.</a:t>
            </a:r>
            <a:endParaRPr sz="1800" dirty="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68" y="0"/>
            <a:ext cx="1513331" cy="999744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3F4598C4-DAFE-B93C-6939-0A2D6B358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485401"/>
              </p:ext>
            </p:extLst>
          </p:nvPr>
        </p:nvGraphicFramePr>
        <p:xfrm>
          <a:off x="4525773" y="2098062"/>
          <a:ext cx="3997834" cy="30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8D2D38F9-D9D0-4745-88E5-41D37A28A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61334"/>
              </p:ext>
            </p:extLst>
          </p:nvPr>
        </p:nvGraphicFramePr>
        <p:xfrm>
          <a:off x="685800" y="2152976"/>
          <a:ext cx="3886200" cy="303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4C60AE-C776-8442-7F79-0E06DBE0D0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11</a:t>
            </a:fld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6172911"/>
            <a:ext cx="781621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Todos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los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atendidos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15" dirty="0" err="1">
                <a:latin typeface="Trebuchet MS"/>
                <a:cs typeface="Trebuchet MS"/>
              </a:rPr>
              <a:t>en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45" dirty="0">
                <a:latin typeface="Trebuchet MS"/>
                <a:cs typeface="Trebuchet MS"/>
              </a:rPr>
              <a:t>202</a:t>
            </a:r>
            <a:r>
              <a:rPr lang="es-ES" sz="800" i="1" spc="45" dirty="0">
                <a:latin typeface="Trebuchet MS"/>
                <a:cs typeface="Trebuchet MS"/>
              </a:rPr>
              <a:t>2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por la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Línea </a:t>
            </a:r>
            <a:r>
              <a:rPr sz="800" i="1" spc="-30" dirty="0">
                <a:latin typeface="Trebuchet MS"/>
                <a:cs typeface="Trebuchet MS"/>
              </a:rPr>
              <a:t>del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dirty="0">
                <a:latin typeface="Trebuchet MS"/>
                <a:cs typeface="Trebuchet MS"/>
              </a:rPr>
              <a:t>Niño/a</a:t>
            </a:r>
            <a:r>
              <a:rPr sz="800" i="1" spc="-20" dirty="0">
                <a:latin typeface="Trebuchet MS"/>
                <a:cs typeface="Trebuchet MS"/>
              </a:rPr>
              <a:t> y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del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Adolescente,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Línea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de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la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Familia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y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los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Centros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Escolares,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Chat </a:t>
            </a:r>
            <a:r>
              <a:rPr sz="800" i="1" spc="5" dirty="0">
                <a:latin typeface="Trebuchet MS"/>
                <a:cs typeface="Trebuchet MS"/>
              </a:rPr>
              <a:t>ANAR,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Email</a:t>
            </a:r>
            <a:r>
              <a:rPr sz="800" i="1" spc="-45" dirty="0">
                <a:latin typeface="Trebuchet MS"/>
                <a:cs typeface="Trebuchet MS"/>
              </a:rPr>
              <a:t> </a:t>
            </a:r>
            <a:r>
              <a:rPr sz="800" i="1" spc="20" dirty="0">
                <a:latin typeface="Trebuchet MS"/>
                <a:cs typeface="Trebuchet MS"/>
              </a:rPr>
              <a:t>ANAR</a:t>
            </a:r>
            <a:r>
              <a:rPr sz="800" i="1" spc="-20" dirty="0">
                <a:latin typeface="Trebuchet MS"/>
                <a:cs typeface="Trebuchet MS"/>
              </a:rPr>
              <a:t> y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45" dirty="0">
                <a:latin typeface="Trebuchet MS"/>
                <a:cs typeface="Trebuchet MS"/>
              </a:rPr>
              <a:t>el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Teléfono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dirty="0">
                <a:latin typeface="Trebuchet MS"/>
                <a:cs typeface="Trebuchet MS"/>
              </a:rPr>
              <a:t>para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dirty="0">
                <a:latin typeface="Trebuchet MS"/>
                <a:cs typeface="Trebuchet MS"/>
              </a:rPr>
              <a:t>Niños/as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Desaparecidos/as.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26" name="object 10">
            <a:extLst>
              <a:ext uri="{FF2B5EF4-FFF2-40B4-BE49-F238E27FC236}">
                <a16:creationId xmlns:a16="http://schemas.microsoft.com/office/drawing/2014/main" id="{3ED7D330-A92A-1535-FE33-526502065EAD}"/>
              </a:ext>
            </a:extLst>
          </p:cNvPr>
          <p:cNvSpPr txBox="1"/>
          <p:nvPr/>
        </p:nvSpPr>
        <p:spPr>
          <a:xfrm>
            <a:off x="3208782" y="287781"/>
            <a:ext cx="311581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spc="65" dirty="0">
                <a:latin typeface="Tahoma"/>
                <a:cs typeface="Tahoma"/>
              </a:rPr>
              <a:t>MOTIVOS DE CONSULTA 2022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127" name="object 23">
            <a:extLst>
              <a:ext uri="{FF2B5EF4-FFF2-40B4-BE49-F238E27FC236}">
                <a16:creationId xmlns:a16="http://schemas.microsoft.com/office/drawing/2014/main" id="{124C504A-8F05-5129-F802-DEFB2B808B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68" y="0"/>
            <a:ext cx="1513331" cy="999744"/>
          </a:xfrm>
          <a:prstGeom prst="rect">
            <a:avLst/>
          </a:prstGeom>
        </p:spPr>
      </p:pic>
      <p:graphicFrame>
        <p:nvGraphicFramePr>
          <p:cNvPr id="128" name="Gráfico 127">
            <a:extLst>
              <a:ext uri="{FF2B5EF4-FFF2-40B4-BE49-F238E27FC236}">
                <a16:creationId xmlns:a16="http://schemas.microsoft.com/office/drawing/2014/main" id="{EA0394BE-B435-4E67-BE48-C3C251A32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668893"/>
              </p:ext>
            </p:extLst>
          </p:nvPr>
        </p:nvGraphicFramePr>
        <p:xfrm>
          <a:off x="48990" y="658355"/>
          <a:ext cx="8866410" cy="536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941A957-87EC-D48C-FB5D-5186AED914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12</a:t>
            </a:fld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10189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F1F1F1"/>
                </a:solidFill>
                <a:latin typeface="Verdana"/>
                <a:cs typeface="Verdana"/>
              </a:rPr>
              <a:t>20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1245" y="431419"/>
            <a:ext cx="438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1800" spc="-35" dirty="0"/>
              <a:t>NIVEL </a:t>
            </a:r>
            <a:r>
              <a:rPr sz="1800" spc="10" dirty="0"/>
              <a:t>DE </a:t>
            </a:r>
            <a:r>
              <a:rPr sz="1800" spc="50" dirty="0"/>
              <a:t>URGENCIA </a:t>
            </a:r>
            <a:r>
              <a:rPr sz="1800" spc="-10" dirty="0"/>
              <a:t>Y </a:t>
            </a:r>
            <a:r>
              <a:rPr sz="1800" spc="10" dirty="0"/>
              <a:t>DE </a:t>
            </a:r>
            <a:r>
              <a:rPr sz="1800" spc="25" dirty="0"/>
              <a:t>GRAVEDAD </a:t>
            </a:r>
            <a:r>
              <a:rPr sz="1800" spc="30" dirty="0"/>
              <a:t> </a:t>
            </a:r>
            <a:r>
              <a:rPr sz="1800" spc="10" dirty="0"/>
              <a:t>DE</a:t>
            </a:r>
            <a:r>
              <a:rPr sz="1800" spc="-60" dirty="0"/>
              <a:t> </a:t>
            </a:r>
            <a:r>
              <a:rPr sz="1800" spc="30" dirty="0"/>
              <a:t>LOS</a:t>
            </a:r>
            <a:r>
              <a:rPr sz="1800" spc="-60" dirty="0"/>
              <a:t> </a:t>
            </a:r>
            <a:r>
              <a:rPr sz="1800" spc="-5" dirty="0"/>
              <a:t>PROBLEMAS</a:t>
            </a:r>
            <a:r>
              <a:rPr sz="1800" spc="-75" dirty="0"/>
              <a:t> </a:t>
            </a:r>
            <a:r>
              <a:rPr sz="1800" spc="10" dirty="0"/>
              <a:t>ATENDIDOS</a:t>
            </a:r>
            <a:r>
              <a:rPr sz="1800" spc="-70" dirty="0"/>
              <a:t> </a:t>
            </a:r>
            <a:r>
              <a:rPr sz="1800" spc="60" dirty="0"/>
              <a:t>EN</a:t>
            </a:r>
            <a:r>
              <a:rPr sz="1800" spc="-50" dirty="0"/>
              <a:t> </a:t>
            </a:r>
            <a:r>
              <a:rPr sz="1800" spc="75" dirty="0"/>
              <a:t>202</a:t>
            </a:r>
            <a:r>
              <a:rPr lang="es-ES" sz="1800" spc="75" dirty="0"/>
              <a:t>2</a:t>
            </a:r>
            <a:endParaRPr sz="1800" dirty="0"/>
          </a:p>
        </p:txBody>
      </p:sp>
      <p:sp>
        <p:nvSpPr>
          <p:cNvPr id="19" name="object 19"/>
          <p:cNvSpPr txBox="1"/>
          <p:nvPr/>
        </p:nvSpPr>
        <p:spPr>
          <a:xfrm>
            <a:off x="476283" y="6167954"/>
            <a:ext cx="55651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Llamadas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Orientación Especial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por </a:t>
            </a:r>
            <a:r>
              <a:rPr sz="800" i="1" spc="-10" dirty="0">
                <a:latin typeface="Trebuchet MS"/>
                <a:cs typeface="Trebuchet MS"/>
              </a:rPr>
              <a:t>todas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las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20" dirty="0">
                <a:latin typeface="Trebuchet MS"/>
                <a:cs typeface="Trebuchet MS"/>
              </a:rPr>
              <a:t>Líneas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 </a:t>
            </a:r>
            <a:r>
              <a:rPr sz="800" i="1" spc="-5" dirty="0">
                <a:latin typeface="Trebuchet MS"/>
                <a:cs typeface="Trebuchet MS"/>
              </a:rPr>
              <a:t>Ayuda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(teléfono,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chat,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35" dirty="0">
                <a:latin typeface="Trebuchet MS"/>
                <a:cs typeface="Trebuchet MS"/>
              </a:rPr>
              <a:t>email).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5" dirty="0">
                <a:latin typeface="Trebuchet MS"/>
                <a:cs typeface="Trebuchet MS"/>
              </a:rPr>
              <a:t>Total=</a:t>
            </a:r>
            <a:r>
              <a:rPr sz="800" i="1" spc="-60" dirty="0">
                <a:latin typeface="Trebuchet MS"/>
                <a:cs typeface="Trebuchet MS"/>
              </a:rPr>
              <a:t> </a:t>
            </a:r>
            <a:r>
              <a:rPr sz="800" i="1" spc="25" dirty="0">
                <a:latin typeface="Trebuchet MS"/>
                <a:cs typeface="Trebuchet MS"/>
              </a:rPr>
              <a:t>2</a:t>
            </a:r>
            <a:r>
              <a:rPr lang="es-ES" sz="800" i="1" spc="25" dirty="0">
                <a:latin typeface="Trebuchet MS"/>
                <a:cs typeface="Trebuchet MS"/>
              </a:rPr>
              <a:t>88.</a:t>
            </a:r>
            <a:endParaRPr sz="800" dirty="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5091" y="3640835"/>
            <a:ext cx="8577580" cy="2935605"/>
            <a:chOff x="355091" y="3640835"/>
            <a:chExt cx="8577580" cy="2935605"/>
          </a:xfrm>
        </p:grpSpPr>
        <p:sp>
          <p:nvSpPr>
            <p:cNvPr id="27" name="object 27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1349" y="1057719"/>
            <a:ext cx="77565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La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urgencia</a:t>
            </a:r>
            <a:r>
              <a:rPr sz="1600" spc="-5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de</a:t>
            </a:r>
            <a:r>
              <a:rPr sz="1600" spc="-1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los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1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problemas</a:t>
            </a:r>
            <a:r>
              <a:rPr sz="1600" spc="-4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atendidos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es</a:t>
            </a:r>
            <a:r>
              <a:rPr sz="1600" spc="-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cada</a:t>
            </a:r>
            <a:r>
              <a:rPr sz="1600" spc="-4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vez</a:t>
            </a:r>
            <a:r>
              <a:rPr sz="1600" spc="-4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mayor,</a:t>
            </a:r>
            <a:r>
              <a:rPr sz="1600" spc="-4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representando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ya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un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57,6</a:t>
            </a:r>
            <a:r>
              <a:rPr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%</a:t>
            </a:r>
            <a:r>
              <a:rPr sz="1600" b="1" spc="37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spc="-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los</a:t>
            </a:r>
            <a:r>
              <a:rPr sz="1600" b="1" spc="-4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spc="-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casos </a:t>
            </a:r>
            <a:r>
              <a:rPr sz="1600" b="1" spc="-42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spc="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de</a:t>
            </a:r>
            <a:r>
              <a:rPr sz="1600" b="1" spc="-3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spc="5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urgencia</a:t>
            </a:r>
            <a:r>
              <a:rPr sz="1600" b="1" spc="-4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alta.</a:t>
            </a:r>
          </a:p>
          <a:p>
            <a:pPr marL="12700" marR="5080">
              <a:lnSpc>
                <a:spcPct val="100000"/>
              </a:lnSpc>
            </a:pPr>
            <a:r>
              <a:rPr sz="1600" spc="-3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También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la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b="1" spc="-30" dirty="0" err="1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gravedad</a:t>
            </a:r>
            <a:r>
              <a:rPr lang="es-ES"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alta</a:t>
            </a:r>
            <a:r>
              <a:rPr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de</a:t>
            </a:r>
            <a:r>
              <a:rPr sz="1600" spc="-1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los</a:t>
            </a:r>
            <a:r>
              <a:rPr sz="1600" spc="-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casos</a:t>
            </a:r>
            <a:r>
              <a:rPr sz="1600" spc="-3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se </a:t>
            </a:r>
            <a:r>
              <a:rPr sz="1600" spc="3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ha</a:t>
            </a:r>
            <a:r>
              <a:rPr sz="1600" spc="-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incrementado</a:t>
            </a:r>
            <a:r>
              <a:rPr sz="1600" spc="-4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alcanzando</a:t>
            </a:r>
            <a:r>
              <a:rPr sz="1600" spc="-6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6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a</a:t>
            </a:r>
            <a:r>
              <a:rPr sz="1600" spc="-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lang="es-ES" sz="1600" spc="-20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tres de cada cuatro </a:t>
            </a:r>
            <a:r>
              <a:rPr sz="1600" spc="-9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(</a:t>
            </a:r>
            <a:r>
              <a:rPr lang="es-ES"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75</a:t>
            </a:r>
            <a:r>
              <a:rPr sz="1600" b="1" spc="-30" dirty="0">
                <a:solidFill>
                  <a:srgbClr val="E11D1F"/>
                </a:solidFill>
                <a:latin typeface="Futura Bk BT" panose="020B0502020204020303" pitchFamily="34" charset="0"/>
                <a:cs typeface="Tahoma"/>
              </a:rPr>
              <a:t>%</a:t>
            </a:r>
            <a:r>
              <a:rPr sz="1600" spc="-9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)</a:t>
            </a:r>
            <a:r>
              <a:rPr sz="1600" spc="-5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de</a:t>
            </a:r>
            <a:r>
              <a:rPr sz="1600" spc="-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los </a:t>
            </a:r>
            <a:r>
              <a:rPr sz="1600" spc="-42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casos</a:t>
            </a:r>
            <a:r>
              <a:rPr sz="1600" spc="-4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Futura Bk BT" panose="020B0502020204020303" pitchFamily="34" charset="0"/>
                <a:cs typeface="Tahoma"/>
              </a:rPr>
              <a:t>atendidos.</a:t>
            </a:r>
            <a:endParaRPr sz="1600" dirty="0">
              <a:latin typeface="Futura Bk BT" panose="020B0502020204020303" pitchFamily="34" charset="0"/>
              <a:cs typeface="Tahoma"/>
            </a:endParaRPr>
          </a:p>
        </p:txBody>
      </p:sp>
      <p:graphicFrame>
        <p:nvGraphicFramePr>
          <p:cNvPr id="33" name="1 Gráfico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327275"/>
              </p:ext>
            </p:extLst>
          </p:nvPr>
        </p:nvGraphicFramePr>
        <p:xfrm>
          <a:off x="356615" y="2211321"/>
          <a:ext cx="3714717" cy="357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1 Gráfico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886034"/>
              </p:ext>
            </p:extLst>
          </p:nvPr>
        </p:nvGraphicFramePr>
        <p:xfrm>
          <a:off x="4499612" y="2172590"/>
          <a:ext cx="4203870" cy="361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object 125">
            <a:extLst>
              <a:ext uri="{FF2B5EF4-FFF2-40B4-BE49-F238E27FC236}">
                <a16:creationId xmlns:a16="http://schemas.microsoft.com/office/drawing/2014/main" id="{CE7995C1-A38B-8EF2-2572-55FEBAC8B68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0667" y="0"/>
            <a:ext cx="1513331" cy="999744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A9612B-D025-D514-6833-D2934095AD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13</a:t>
            </a:fld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33400" y="5884902"/>
            <a:ext cx="50526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Llamadas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Orientación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Especial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según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Línea</a:t>
            </a:r>
            <a:r>
              <a:rPr sz="800" i="1" spc="-10" dirty="0">
                <a:latin typeface="Trebuchet MS"/>
                <a:cs typeface="Trebuchet MS"/>
              </a:rPr>
              <a:t> de</a:t>
            </a:r>
            <a:r>
              <a:rPr sz="800" i="1" spc="-5" dirty="0">
                <a:latin typeface="Trebuchet MS"/>
                <a:cs typeface="Trebuchet MS"/>
              </a:rPr>
              <a:t> Ayuda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(teléfono,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chat,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35" dirty="0">
                <a:latin typeface="Trebuchet MS"/>
                <a:cs typeface="Trebuchet MS"/>
              </a:rPr>
              <a:t>email):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lang="es-ES" sz="800" i="1" spc="-40" dirty="0">
                <a:latin typeface="Trebuchet MS"/>
                <a:cs typeface="Trebuchet MS"/>
              </a:rPr>
              <a:t>288 </a:t>
            </a:r>
            <a:r>
              <a:rPr sz="800" i="1" spc="-25" dirty="0" err="1">
                <a:latin typeface="Trebuchet MS"/>
                <a:cs typeface="Trebuchet MS"/>
              </a:rPr>
              <a:t>peticiones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 </a:t>
            </a:r>
            <a:r>
              <a:rPr sz="800" i="1" dirty="0" err="1">
                <a:latin typeface="Trebuchet MS"/>
                <a:cs typeface="Trebuchet MS"/>
              </a:rPr>
              <a:t>ayuda</a:t>
            </a:r>
            <a:r>
              <a:rPr lang="es-ES" sz="800" i="1" dirty="0">
                <a:latin typeface="Trebuchet MS"/>
                <a:cs typeface="Trebuchet MS"/>
              </a:rPr>
              <a:t>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87041" y="550328"/>
            <a:ext cx="416991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pc="330" dirty="0"/>
              <a:t>O</a:t>
            </a:r>
            <a:r>
              <a:rPr spc="-165" dirty="0"/>
              <a:t>R</a:t>
            </a:r>
            <a:r>
              <a:rPr spc="-225" dirty="0"/>
              <a:t>I</a:t>
            </a:r>
            <a:r>
              <a:rPr spc="70" dirty="0"/>
              <a:t>EN</a:t>
            </a:r>
            <a:r>
              <a:rPr spc="-315" dirty="0"/>
              <a:t>T</a:t>
            </a:r>
            <a:r>
              <a:rPr spc="5" dirty="0"/>
              <a:t>A</a:t>
            </a:r>
            <a:r>
              <a:rPr spc="95" dirty="0"/>
              <a:t>CI</a:t>
            </a:r>
            <a:r>
              <a:rPr spc="135" dirty="0"/>
              <a:t>Ó</a:t>
            </a:r>
            <a:r>
              <a:rPr spc="215" dirty="0"/>
              <a:t>N</a:t>
            </a:r>
            <a:r>
              <a:rPr spc="-80" dirty="0"/>
              <a:t> </a:t>
            </a:r>
            <a:r>
              <a:rPr spc="-75" dirty="0"/>
              <a:t>P</a:t>
            </a:r>
            <a:r>
              <a:rPr spc="-165" dirty="0"/>
              <a:t>R</a:t>
            </a:r>
            <a:r>
              <a:rPr spc="-85" dirty="0"/>
              <a:t>ES</a:t>
            </a:r>
            <a:r>
              <a:rPr spc="-310" dirty="0"/>
              <a:t>T</a:t>
            </a:r>
            <a:r>
              <a:rPr spc="70" dirty="0"/>
              <a:t>A</a:t>
            </a:r>
            <a:r>
              <a:rPr spc="30" dirty="0"/>
              <a:t>D</a:t>
            </a:r>
            <a:r>
              <a:rPr spc="50" dirty="0"/>
              <a:t>A</a:t>
            </a:r>
            <a:r>
              <a:rPr lang="es-ES" spc="50" dirty="0"/>
              <a:t> 2022</a:t>
            </a:r>
            <a:r>
              <a:rPr spc="-80" dirty="0"/>
              <a:t> </a:t>
            </a:r>
            <a:r>
              <a:rPr spc="-185" dirty="0"/>
              <a:t>(</a:t>
            </a:r>
            <a:r>
              <a:rPr spc="-455" dirty="0"/>
              <a:t>%</a:t>
            </a:r>
            <a:r>
              <a:rPr spc="-190" dirty="0"/>
              <a:t>)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55091" y="3640835"/>
            <a:ext cx="8577580" cy="2935605"/>
            <a:chOff x="355091" y="3640835"/>
            <a:chExt cx="8577580" cy="2935605"/>
          </a:xfrm>
        </p:grpSpPr>
        <p:sp>
          <p:nvSpPr>
            <p:cNvPr id="23" name="object 23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26" name="object 26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graphicFrame>
        <p:nvGraphicFramePr>
          <p:cNvPr id="30" name="1 Gráfico">
            <a:extLst>
              <a:ext uri="{FF2B5EF4-FFF2-40B4-BE49-F238E27FC236}">
                <a16:creationId xmlns:a16="http://schemas.microsoft.com/office/drawing/2014/main" id="{6D82E1A9-E8C7-4492-BD2C-A6DF5C6D3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22965"/>
              </p:ext>
            </p:extLst>
          </p:nvPr>
        </p:nvGraphicFramePr>
        <p:xfrm>
          <a:off x="1047008" y="1078789"/>
          <a:ext cx="7178779" cy="450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B1E5A6-0B1D-A038-9BDD-66DB9EB239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14</a:t>
            </a:fld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86314" y="1000108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k BT" pitchFamily="34" charset="0"/>
              </a:rPr>
              <a:t>Niveles de orientación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000364" y="357166"/>
            <a:ext cx="350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entury Gothic" pitchFamily="34" charset="0"/>
              </a:rPr>
              <a:t>FUNDACIÓN ANAR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7158" y="1000108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k BT" pitchFamily="34" charset="0"/>
              </a:rPr>
              <a:t>Proceso de atención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927448" y="1357298"/>
            <a:ext cx="3885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b="1" dirty="0">
                <a:solidFill>
                  <a:srgbClr val="FF0000"/>
                </a:solidFill>
                <a:latin typeface="Futura Bk BT" pitchFamily="34" charset="0"/>
              </a:rPr>
              <a:t>Orientación psicológica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  <a:p>
            <a:pPr algn="just"/>
            <a:r>
              <a:rPr lang="es-ES" sz="1400" dirty="0">
                <a:latin typeface="Futura Bk BT" pitchFamily="34" charset="0"/>
              </a:rPr>
              <a:t>Ofrecemos orientación psicológica y buscamos, conjuntamente con el niño, niña y adolescente, una solución a su problema, apoyándonos en su entorno y/o figuras de referencia (padres, madres, abuelos/as, resto de la familia, profesorado, etc.).</a:t>
            </a:r>
          </a:p>
          <a:p>
            <a:pPr lvl="0" algn="just"/>
            <a:endParaRPr lang="es-ES" sz="1400" b="1" dirty="0">
              <a:solidFill>
                <a:srgbClr val="FF0000"/>
              </a:solidFill>
              <a:latin typeface="Futura Bk BT" pitchFamily="34" charset="0"/>
            </a:endParaRPr>
          </a:p>
          <a:p>
            <a:pPr lvl="0" algn="just"/>
            <a:r>
              <a:rPr lang="es-ES" sz="1400" b="1" dirty="0">
                <a:solidFill>
                  <a:srgbClr val="FF0000"/>
                </a:solidFill>
                <a:latin typeface="Futura Bk BT" pitchFamily="34" charset="0"/>
              </a:rPr>
              <a:t>Derivación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 </a:t>
            </a:r>
          </a:p>
          <a:p>
            <a:pPr lvl="0" algn="just"/>
            <a:r>
              <a:rPr lang="es-ES" sz="1400" dirty="0">
                <a:latin typeface="Futura Bk BT" pitchFamily="34" charset="0"/>
              </a:rPr>
              <a:t>Si no es posible resolver el problema desde el niño/a o adolescente y su familia, se orientará y derivará a los recursos sociales, educativos, sanitarios, policiales y/o jurídicos procedentes en cada caso.</a:t>
            </a:r>
          </a:p>
          <a:p>
            <a:pPr lvl="0" algn="just"/>
            <a:endParaRPr lang="es-ES" sz="1400" dirty="0">
              <a:latin typeface="Futura Bk BT" pitchFamily="34" charset="0"/>
            </a:endParaRPr>
          </a:p>
          <a:p>
            <a:pPr lvl="0" algn="just"/>
            <a:r>
              <a:rPr lang="es-ES" sz="1400" b="1" dirty="0">
                <a:solidFill>
                  <a:srgbClr val="FF0000"/>
                </a:solidFill>
                <a:latin typeface="Futura Bk BT" pitchFamily="34" charset="0"/>
              </a:rPr>
              <a:t>Intervención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  <a:p>
            <a:pPr marL="0" lvl="1">
              <a:defRPr/>
            </a:pPr>
            <a:r>
              <a:rPr lang="es-ES" sz="1400" dirty="0">
                <a:latin typeface="Futura Bk BT" pitchFamily="34" charset="0"/>
              </a:rPr>
              <a:t>Cuando nadie en su entorno puede ayudarle y existe una situación de riesgo o desamparo por abandono, maltrato, abuso sexual o cualquier otra situación de emergencia, trasladamos el caso a los organismos o autoridades pertinentes y posteriormente hacemos el seguimiento.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4831" y="1357298"/>
            <a:ext cx="445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Cuando recibimos una llamada o petición de ayuda: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714876" y="1285860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14876" y="3214686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714876" y="4714884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  <a:latin typeface="Century Gothic" pitchFamily="34" charset="0"/>
              </a:rPr>
              <a:t>3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214282" y="213496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188" y="0"/>
            <a:ext cx="15138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Conector recto"/>
          <p:cNvCxnSpPr/>
          <p:nvPr/>
        </p:nvCxnSpPr>
        <p:spPr>
          <a:xfrm rot="5400000">
            <a:off x="-1249402" y="1677975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57158" y="6570684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7466033" y="5105411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25 Imagen" descr="Gráfico Triangul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3116"/>
            <a:ext cx="4610732" cy="3357586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714480" y="400050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E01D1F"/>
                </a:solidFill>
                <a:latin typeface="Futura Bk BT" pitchFamily="34" charset="0"/>
              </a:rPr>
              <a:t>ANAR</a:t>
            </a:r>
          </a:p>
          <a:p>
            <a:pPr algn="ctr"/>
            <a:r>
              <a:rPr lang="es-ES" sz="1400" b="1" dirty="0">
                <a:solidFill>
                  <a:srgbClr val="E01D1F"/>
                </a:solidFill>
                <a:latin typeface="Futura Bk BT" pitchFamily="34" charset="0"/>
              </a:rPr>
              <a:t>TELÉFONO/CHAT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928794" y="250030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Futura Bk BT" pitchFamily="34" charset="0"/>
              </a:rPr>
              <a:t>Orientación Psicológica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857224" y="464344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Futura Bk BT" pitchFamily="34" charset="0"/>
              </a:rPr>
              <a:t>Departamento Social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857488" y="464344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Futura Bk BT" pitchFamily="34" charset="0"/>
              </a:rPr>
              <a:t>Departamento Jurídico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C1B2A7-07BB-BD39-426D-E8BDA793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A94-B357-4458-89B7-4DCF2455371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81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558" y="291845"/>
            <a:ext cx="1167765" cy="1031875"/>
          </a:xfrm>
          <a:custGeom>
            <a:avLst/>
            <a:gdLst/>
            <a:ahLst/>
            <a:cxnLst/>
            <a:rect l="l" t="t" r="r" b="b"/>
            <a:pathLst>
              <a:path w="1167764" h="1031875">
                <a:moveTo>
                  <a:pt x="0" y="515874"/>
                </a:moveTo>
                <a:lnTo>
                  <a:pt x="2142" y="471369"/>
                </a:lnTo>
                <a:lnTo>
                  <a:pt x="8454" y="427914"/>
                </a:lnTo>
                <a:lnTo>
                  <a:pt x="18759" y="385664"/>
                </a:lnTo>
                <a:lnTo>
                  <a:pt x="32882" y="344774"/>
                </a:lnTo>
                <a:lnTo>
                  <a:pt x="50648" y="305399"/>
                </a:lnTo>
                <a:lnTo>
                  <a:pt x="71881" y="267694"/>
                </a:lnTo>
                <a:lnTo>
                  <a:pt x="96407" y="231814"/>
                </a:lnTo>
                <a:lnTo>
                  <a:pt x="124049" y="197913"/>
                </a:lnTo>
                <a:lnTo>
                  <a:pt x="154633" y="166147"/>
                </a:lnTo>
                <a:lnTo>
                  <a:pt x="187983" y="136672"/>
                </a:lnTo>
                <a:lnTo>
                  <a:pt x="223924" y="109640"/>
                </a:lnTo>
                <a:lnTo>
                  <a:pt x="262281" y="85209"/>
                </a:lnTo>
                <a:lnTo>
                  <a:pt x="302878" y="63532"/>
                </a:lnTo>
                <a:lnTo>
                  <a:pt x="345541" y="44765"/>
                </a:lnTo>
                <a:lnTo>
                  <a:pt x="390093" y="29063"/>
                </a:lnTo>
                <a:lnTo>
                  <a:pt x="436359" y="16580"/>
                </a:lnTo>
                <a:lnTo>
                  <a:pt x="484164" y="7472"/>
                </a:lnTo>
                <a:lnTo>
                  <a:pt x="533334" y="1893"/>
                </a:lnTo>
                <a:lnTo>
                  <a:pt x="583691" y="0"/>
                </a:lnTo>
                <a:lnTo>
                  <a:pt x="634049" y="1893"/>
                </a:lnTo>
                <a:lnTo>
                  <a:pt x="683219" y="7472"/>
                </a:lnTo>
                <a:lnTo>
                  <a:pt x="731024" y="16580"/>
                </a:lnTo>
                <a:lnTo>
                  <a:pt x="777290" y="29063"/>
                </a:lnTo>
                <a:lnTo>
                  <a:pt x="821842" y="44765"/>
                </a:lnTo>
                <a:lnTo>
                  <a:pt x="864505" y="63532"/>
                </a:lnTo>
                <a:lnTo>
                  <a:pt x="905102" y="85209"/>
                </a:lnTo>
                <a:lnTo>
                  <a:pt x="943459" y="109640"/>
                </a:lnTo>
                <a:lnTo>
                  <a:pt x="979400" y="136672"/>
                </a:lnTo>
                <a:lnTo>
                  <a:pt x="1012750" y="166147"/>
                </a:lnTo>
                <a:lnTo>
                  <a:pt x="1043334" y="197913"/>
                </a:lnTo>
                <a:lnTo>
                  <a:pt x="1070976" y="231814"/>
                </a:lnTo>
                <a:lnTo>
                  <a:pt x="1095502" y="267694"/>
                </a:lnTo>
                <a:lnTo>
                  <a:pt x="1116735" y="305399"/>
                </a:lnTo>
                <a:lnTo>
                  <a:pt x="1134501" y="344774"/>
                </a:lnTo>
                <a:lnTo>
                  <a:pt x="1148624" y="385664"/>
                </a:lnTo>
                <a:lnTo>
                  <a:pt x="1158929" y="427914"/>
                </a:lnTo>
                <a:lnTo>
                  <a:pt x="1165241" y="471369"/>
                </a:lnTo>
                <a:lnTo>
                  <a:pt x="1167383" y="515874"/>
                </a:lnTo>
                <a:lnTo>
                  <a:pt x="1165241" y="560378"/>
                </a:lnTo>
                <a:lnTo>
                  <a:pt x="1158929" y="603833"/>
                </a:lnTo>
                <a:lnTo>
                  <a:pt x="1148624" y="646083"/>
                </a:lnTo>
                <a:lnTo>
                  <a:pt x="1134501" y="686973"/>
                </a:lnTo>
                <a:lnTo>
                  <a:pt x="1116735" y="726348"/>
                </a:lnTo>
                <a:lnTo>
                  <a:pt x="1095502" y="764053"/>
                </a:lnTo>
                <a:lnTo>
                  <a:pt x="1070976" y="799933"/>
                </a:lnTo>
                <a:lnTo>
                  <a:pt x="1043334" y="833834"/>
                </a:lnTo>
                <a:lnTo>
                  <a:pt x="1012750" y="865600"/>
                </a:lnTo>
                <a:lnTo>
                  <a:pt x="979400" y="895075"/>
                </a:lnTo>
                <a:lnTo>
                  <a:pt x="943459" y="922107"/>
                </a:lnTo>
                <a:lnTo>
                  <a:pt x="905102" y="946538"/>
                </a:lnTo>
                <a:lnTo>
                  <a:pt x="864505" y="968215"/>
                </a:lnTo>
                <a:lnTo>
                  <a:pt x="821842" y="986982"/>
                </a:lnTo>
                <a:lnTo>
                  <a:pt x="777290" y="1002684"/>
                </a:lnTo>
                <a:lnTo>
                  <a:pt x="731024" y="1015167"/>
                </a:lnTo>
                <a:lnTo>
                  <a:pt x="683219" y="1024275"/>
                </a:lnTo>
                <a:lnTo>
                  <a:pt x="634049" y="1029854"/>
                </a:lnTo>
                <a:lnTo>
                  <a:pt x="583691" y="1031748"/>
                </a:lnTo>
                <a:lnTo>
                  <a:pt x="533334" y="1029854"/>
                </a:lnTo>
                <a:lnTo>
                  <a:pt x="484164" y="1024275"/>
                </a:lnTo>
                <a:lnTo>
                  <a:pt x="436359" y="1015167"/>
                </a:lnTo>
                <a:lnTo>
                  <a:pt x="390093" y="1002684"/>
                </a:lnTo>
                <a:lnTo>
                  <a:pt x="345541" y="986982"/>
                </a:lnTo>
                <a:lnTo>
                  <a:pt x="302878" y="968215"/>
                </a:lnTo>
                <a:lnTo>
                  <a:pt x="262281" y="946538"/>
                </a:lnTo>
                <a:lnTo>
                  <a:pt x="223924" y="922107"/>
                </a:lnTo>
                <a:lnTo>
                  <a:pt x="187983" y="895075"/>
                </a:lnTo>
                <a:lnTo>
                  <a:pt x="154633" y="865600"/>
                </a:lnTo>
                <a:lnTo>
                  <a:pt x="124049" y="833834"/>
                </a:lnTo>
                <a:lnTo>
                  <a:pt x="96407" y="799933"/>
                </a:lnTo>
                <a:lnTo>
                  <a:pt x="71881" y="764053"/>
                </a:lnTo>
                <a:lnTo>
                  <a:pt x="50648" y="726348"/>
                </a:lnTo>
                <a:lnTo>
                  <a:pt x="32882" y="686973"/>
                </a:lnTo>
                <a:lnTo>
                  <a:pt x="18759" y="646083"/>
                </a:lnTo>
                <a:lnTo>
                  <a:pt x="8454" y="603833"/>
                </a:lnTo>
                <a:lnTo>
                  <a:pt x="2142" y="560378"/>
                </a:lnTo>
                <a:lnTo>
                  <a:pt x="0" y="515874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0032" y="545338"/>
            <a:ext cx="69532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ts val="1190"/>
              </a:lnSpc>
              <a:spcBef>
                <a:spcPts val="250"/>
              </a:spcBef>
            </a:pPr>
            <a:r>
              <a:rPr sz="1100" spc="-10" dirty="0">
                <a:latin typeface="Tahoma"/>
                <a:cs typeface="Tahoma"/>
              </a:rPr>
              <a:t>Fuerzas </a:t>
            </a:r>
            <a:r>
              <a:rPr sz="1100" spc="-65" dirty="0">
                <a:latin typeface="Tahoma"/>
                <a:cs typeface="Tahoma"/>
              </a:rPr>
              <a:t>y 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cue</a:t>
            </a:r>
            <a:r>
              <a:rPr sz="1100" spc="-15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p</a:t>
            </a:r>
            <a:r>
              <a:rPr sz="1100" spc="-10" dirty="0">
                <a:latin typeface="Tahoma"/>
                <a:cs typeface="Tahoma"/>
              </a:rPr>
              <a:t>os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d</a:t>
            </a:r>
            <a:r>
              <a:rPr sz="1100" spc="-10" dirty="0">
                <a:latin typeface="Tahoma"/>
                <a:cs typeface="Tahoma"/>
              </a:rPr>
              <a:t>e  </a:t>
            </a:r>
            <a:r>
              <a:rPr sz="1100" dirty="0">
                <a:latin typeface="Tahoma"/>
                <a:cs typeface="Tahoma"/>
              </a:rPr>
              <a:t>seguridad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2026" y="598169"/>
            <a:ext cx="1167765" cy="1033780"/>
          </a:xfrm>
          <a:custGeom>
            <a:avLst/>
            <a:gdLst/>
            <a:ahLst/>
            <a:cxnLst/>
            <a:rect l="l" t="t" r="r" b="b"/>
            <a:pathLst>
              <a:path w="1167765" h="1033780">
                <a:moveTo>
                  <a:pt x="0" y="516635"/>
                </a:moveTo>
                <a:lnTo>
                  <a:pt x="2142" y="472053"/>
                </a:lnTo>
                <a:lnTo>
                  <a:pt x="8454" y="428524"/>
                </a:lnTo>
                <a:lnTo>
                  <a:pt x="18759" y="386205"/>
                </a:lnTo>
                <a:lnTo>
                  <a:pt x="32882" y="345249"/>
                </a:lnTo>
                <a:lnTo>
                  <a:pt x="50648" y="305813"/>
                </a:lnTo>
                <a:lnTo>
                  <a:pt x="71881" y="268051"/>
                </a:lnTo>
                <a:lnTo>
                  <a:pt x="96407" y="232118"/>
                </a:lnTo>
                <a:lnTo>
                  <a:pt x="124049" y="198169"/>
                </a:lnTo>
                <a:lnTo>
                  <a:pt x="154633" y="166359"/>
                </a:lnTo>
                <a:lnTo>
                  <a:pt x="187983" y="136843"/>
                </a:lnTo>
                <a:lnTo>
                  <a:pt x="223924" y="109775"/>
                </a:lnTo>
                <a:lnTo>
                  <a:pt x="262281" y="85312"/>
                </a:lnTo>
                <a:lnTo>
                  <a:pt x="302878" y="63608"/>
                </a:lnTo>
                <a:lnTo>
                  <a:pt x="345541" y="44818"/>
                </a:lnTo>
                <a:lnTo>
                  <a:pt x="390093" y="29097"/>
                </a:lnTo>
                <a:lnTo>
                  <a:pt x="436359" y="16599"/>
                </a:lnTo>
                <a:lnTo>
                  <a:pt x="484164" y="7480"/>
                </a:lnTo>
                <a:lnTo>
                  <a:pt x="533334" y="1896"/>
                </a:lnTo>
                <a:lnTo>
                  <a:pt x="583691" y="0"/>
                </a:lnTo>
                <a:lnTo>
                  <a:pt x="634049" y="1896"/>
                </a:lnTo>
                <a:lnTo>
                  <a:pt x="683219" y="7480"/>
                </a:lnTo>
                <a:lnTo>
                  <a:pt x="731024" y="16599"/>
                </a:lnTo>
                <a:lnTo>
                  <a:pt x="777290" y="29097"/>
                </a:lnTo>
                <a:lnTo>
                  <a:pt x="821842" y="44818"/>
                </a:lnTo>
                <a:lnTo>
                  <a:pt x="864505" y="63608"/>
                </a:lnTo>
                <a:lnTo>
                  <a:pt x="905102" y="85312"/>
                </a:lnTo>
                <a:lnTo>
                  <a:pt x="943459" y="109775"/>
                </a:lnTo>
                <a:lnTo>
                  <a:pt x="979400" y="136843"/>
                </a:lnTo>
                <a:lnTo>
                  <a:pt x="1012750" y="166359"/>
                </a:lnTo>
                <a:lnTo>
                  <a:pt x="1043334" y="198169"/>
                </a:lnTo>
                <a:lnTo>
                  <a:pt x="1070976" y="232118"/>
                </a:lnTo>
                <a:lnTo>
                  <a:pt x="1095502" y="268051"/>
                </a:lnTo>
                <a:lnTo>
                  <a:pt x="1116735" y="305813"/>
                </a:lnTo>
                <a:lnTo>
                  <a:pt x="1134501" y="345249"/>
                </a:lnTo>
                <a:lnTo>
                  <a:pt x="1148624" y="386205"/>
                </a:lnTo>
                <a:lnTo>
                  <a:pt x="1158929" y="428524"/>
                </a:lnTo>
                <a:lnTo>
                  <a:pt x="1165241" y="472053"/>
                </a:lnTo>
                <a:lnTo>
                  <a:pt x="1167383" y="516635"/>
                </a:lnTo>
                <a:lnTo>
                  <a:pt x="1165241" y="561218"/>
                </a:lnTo>
                <a:lnTo>
                  <a:pt x="1158929" y="604747"/>
                </a:lnTo>
                <a:lnTo>
                  <a:pt x="1148624" y="647066"/>
                </a:lnTo>
                <a:lnTo>
                  <a:pt x="1134501" y="688022"/>
                </a:lnTo>
                <a:lnTo>
                  <a:pt x="1116735" y="727458"/>
                </a:lnTo>
                <a:lnTo>
                  <a:pt x="1095502" y="765220"/>
                </a:lnTo>
                <a:lnTo>
                  <a:pt x="1070976" y="801153"/>
                </a:lnTo>
                <a:lnTo>
                  <a:pt x="1043334" y="835102"/>
                </a:lnTo>
                <a:lnTo>
                  <a:pt x="1012750" y="866912"/>
                </a:lnTo>
                <a:lnTo>
                  <a:pt x="979400" y="896428"/>
                </a:lnTo>
                <a:lnTo>
                  <a:pt x="943459" y="923496"/>
                </a:lnTo>
                <a:lnTo>
                  <a:pt x="905102" y="947959"/>
                </a:lnTo>
                <a:lnTo>
                  <a:pt x="864505" y="969663"/>
                </a:lnTo>
                <a:lnTo>
                  <a:pt x="821842" y="988453"/>
                </a:lnTo>
                <a:lnTo>
                  <a:pt x="777290" y="1004174"/>
                </a:lnTo>
                <a:lnTo>
                  <a:pt x="731024" y="1016672"/>
                </a:lnTo>
                <a:lnTo>
                  <a:pt x="683219" y="1025791"/>
                </a:lnTo>
                <a:lnTo>
                  <a:pt x="634049" y="1031375"/>
                </a:lnTo>
                <a:lnTo>
                  <a:pt x="583691" y="1033271"/>
                </a:lnTo>
                <a:lnTo>
                  <a:pt x="533334" y="1031375"/>
                </a:lnTo>
                <a:lnTo>
                  <a:pt x="484164" y="1025791"/>
                </a:lnTo>
                <a:lnTo>
                  <a:pt x="436359" y="1016672"/>
                </a:lnTo>
                <a:lnTo>
                  <a:pt x="390093" y="1004174"/>
                </a:lnTo>
                <a:lnTo>
                  <a:pt x="345541" y="988453"/>
                </a:lnTo>
                <a:lnTo>
                  <a:pt x="302878" y="969663"/>
                </a:lnTo>
                <a:lnTo>
                  <a:pt x="262281" y="947959"/>
                </a:lnTo>
                <a:lnTo>
                  <a:pt x="223924" y="923496"/>
                </a:lnTo>
                <a:lnTo>
                  <a:pt x="187983" y="896428"/>
                </a:lnTo>
                <a:lnTo>
                  <a:pt x="154633" y="866912"/>
                </a:lnTo>
                <a:lnTo>
                  <a:pt x="124049" y="835102"/>
                </a:lnTo>
                <a:lnTo>
                  <a:pt x="96407" y="801153"/>
                </a:lnTo>
                <a:lnTo>
                  <a:pt x="71881" y="765220"/>
                </a:lnTo>
                <a:lnTo>
                  <a:pt x="50648" y="727458"/>
                </a:lnTo>
                <a:lnTo>
                  <a:pt x="32882" y="688022"/>
                </a:lnTo>
                <a:lnTo>
                  <a:pt x="18759" y="647066"/>
                </a:lnTo>
                <a:lnTo>
                  <a:pt x="8454" y="604747"/>
                </a:lnTo>
                <a:lnTo>
                  <a:pt x="2142" y="561218"/>
                </a:lnTo>
                <a:lnTo>
                  <a:pt x="0" y="516635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91576" y="794130"/>
            <a:ext cx="3785235" cy="2197735"/>
            <a:chOff x="1691576" y="794130"/>
            <a:chExt cx="3785235" cy="2197735"/>
          </a:xfrm>
        </p:grpSpPr>
        <p:sp>
          <p:nvSpPr>
            <p:cNvPr id="6" name="object 6"/>
            <p:cNvSpPr/>
            <p:nvPr/>
          </p:nvSpPr>
          <p:spPr>
            <a:xfrm>
              <a:off x="5284723" y="794130"/>
              <a:ext cx="191770" cy="330835"/>
            </a:xfrm>
            <a:custGeom>
              <a:avLst/>
              <a:gdLst/>
              <a:ahLst/>
              <a:cxnLst/>
              <a:rect l="l" t="t" r="r" b="b"/>
              <a:pathLst>
                <a:path w="191770" h="330834">
                  <a:moveTo>
                    <a:pt x="141097" y="0"/>
                  </a:moveTo>
                  <a:lnTo>
                    <a:pt x="127253" y="66040"/>
                  </a:lnTo>
                  <a:lnTo>
                    <a:pt x="41783" y="48133"/>
                  </a:lnTo>
                  <a:lnTo>
                    <a:pt x="0" y="246253"/>
                  </a:lnTo>
                  <a:lnTo>
                    <a:pt x="85471" y="264287"/>
                  </a:lnTo>
                  <a:lnTo>
                    <a:pt x="71627" y="330327"/>
                  </a:lnTo>
                  <a:lnTo>
                    <a:pt x="191770" y="183134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4594" y="1945386"/>
              <a:ext cx="1167765" cy="1033780"/>
            </a:xfrm>
            <a:custGeom>
              <a:avLst/>
              <a:gdLst/>
              <a:ahLst/>
              <a:cxnLst/>
              <a:rect l="l" t="t" r="r" b="b"/>
              <a:pathLst>
                <a:path w="1167764" h="1033780">
                  <a:moveTo>
                    <a:pt x="0" y="516636"/>
                  </a:moveTo>
                  <a:lnTo>
                    <a:pt x="2142" y="472053"/>
                  </a:lnTo>
                  <a:lnTo>
                    <a:pt x="8454" y="428524"/>
                  </a:lnTo>
                  <a:lnTo>
                    <a:pt x="18759" y="386205"/>
                  </a:lnTo>
                  <a:lnTo>
                    <a:pt x="32882" y="345249"/>
                  </a:lnTo>
                  <a:lnTo>
                    <a:pt x="50648" y="305813"/>
                  </a:lnTo>
                  <a:lnTo>
                    <a:pt x="71881" y="268051"/>
                  </a:lnTo>
                  <a:lnTo>
                    <a:pt x="96407" y="232118"/>
                  </a:lnTo>
                  <a:lnTo>
                    <a:pt x="124049" y="198169"/>
                  </a:lnTo>
                  <a:lnTo>
                    <a:pt x="154633" y="166359"/>
                  </a:lnTo>
                  <a:lnTo>
                    <a:pt x="187983" y="136843"/>
                  </a:lnTo>
                  <a:lnTo>
                    <a:pt x="223924" y="109775"/>
                  </a:lnTo>
                  <a:lnTo>
                    <a:pt x="262281" y="85312"/>
                  </a:lnTo>
                  <a:lnTo>
                    <a:pt x="302878" y="63608"/>
                  </a:lnTo>
                  <a:lnTo>
                    <a:pt x="345541" y="44818"/>
                  </a:lnTo>
                  <a:lnTo>
                    <a:pt x="390093" y="29097"/>
                  </a:lnTo>
                  <a:lnTo>
                    <a:pt x="436359" y="16599"/>
                  </a:lnTo>
                  <a:lnTo>
                    <a:pt x="484164" y="7480"/>
                  </a:lnTo>
                  <a:lnTo>
                    <a:pt x="533334" y="1896"/>
                  </a:lnTo>
                  <a:lnTo>
                    <a:pt x="583692" y="0"/>
                  </a:lnTo>
                  <a:lnTo>
                    <a:pt x="634049" y="1896"/>
                  </a:lnTo>
                  <a:lnTo>
                    <a:pt x="683219" y="7480"/>
                  </a:lnTo>
                  <a:lnTo>
                    <a:pt x="731024" y="16599"/>
                  </a:lnTo>
                  <a:lnTo>
                    <a:pt x="777290" y="29097"/>
                  </a:lnTo>
                  <a:lnTo>
                    <a:pt x="821842" y="44818"/>
                  </a:lnTo>
                  <a:lnTo>
                    <a:pt x="864505" y="63608"/>
                  </a:lnTo>
                  <a:lnTo>
                    <a:pt x="905102" y="85312"/>
                  </a:lnTo>
                  <a:lnTo>
                    <a:pt x="943459" y="109775"/>
                  </a:lnTo>
                  <a:lnTo>
                    <a:pt x="979400" y="136843"/>
                  </a:lnTo>
                  <a:lnTo>
                    <a:pt x="1012750" y="166359"/>
                  </a:lnTo>
                  <a:lnTo>
                    <a:pt x="1043334" y="198169"/>
                  </a:lnTo>
                  <a:lnTo>
                    <a:pt x="1070976" y="232118"/>
                  </a:lnTo>
                  <a:lnTo>
                    <a:pt x="1095502" y="268051"/>
                  </a:lnTo>
                  <a:lnTo>
                    <a:pt x="1116735" y="305813"/>
                  </a:lnTo>
                  <a:lnTo>
                    <a:pt x="1134501" y="345249"/>
                  </a:lnTo>
                  <a:lnTo>
                    <a:pt x="1148624" y="386205"/>
                  </a:lnTo>
                  <a:lnTo>
                    <a:pt x="1158929" y="428524"/>
                  </a:lnTo>
                  <a:lnTo>
                    <a:pt x="1165241" y="472053"/>
                  </a:lnTo>
                  <a:lnTo>
                    <a:pt x="1167383" y="516636"/>
                  </a:lnTo>
                  <a:lnTo>
                    <a:pt x="1165241" y="561218"/>
                  </a:lnTo>
                  <a:lnTo>
                    <a:pt x="1158929" y="604747"/>
                  </a:lnTo>
                  <a:lnTo>
                    <a:pt x="1148624" y="647066"/>
                  </a:lnTo>
                  <a:lnTo>
                    <a:pt x="1134501" y="688022"/>
                  </a:lnTo>
                  <a:lnTo>
                    <a:pt x="1116735" y="727458"/>
                  </a:lnTo>
                  <a:lnTo>
                    <a:pt x="1095502" y="765220"/>
                  </a:lnTo>
                  <a:lnTo>
                    <a:pt x="1070976" y="801153"/>
                  </a:lnTo>
                  <a:lnTo>
                    <a:pt x="1043334" y="835102"/>
                  </a:lnTo>
                  <a:lnTo>
                    <a:pt x="1012750" y="866912"/>
                  </a:lnTo>
                  <a:lnTo>
                    <a:pt x="979400" y="896428"/>
                  </a:lnTo>
                  <a:lnTo>
                    <a:pt x="943459" y="923496"/>
                  </a:lnTo>
                  <a:lnTo>
                    <a:pt x="905102" y="947959"/>
                  </a:lnTo>
                  <a:lnTo>
                    <a:pt x="864505" y="969663"/>
                  </a:lnTo>
                  <a:lnTo>
                    <a:pt x="821842" y="988453"/>
                  </a:lnTo>
                  <a:lnTo>
                    <a:pt x="777290" y="1004174"/>
                  </a:lnTo>
                  <a:lnTo>
                    <a:pt x="731024" y="1016672"/>
                  </a:lnTo>
                  <a:lnTo>
                    <a:pt x="683219" y="1025791"/>
                  </a:lnTo>
                  <a:lnTo>
                    <a:pt x="634049" y="1031375"/>
                  </a:lnTo>
                  <a:lnTo>
                    <a:pt x="583692" y="1033272"/>
                  </a:lnTo>
                  <a:lnTo>
                    <a:pt x="533334" y="1031375"/>
                  </a:lnTo>
                  <a:lnTo>
                    <a:pt x="484164" y="1025791"/>
                  </a:lnTo>
                  <a:lnTo>
                    <a:pt x="436359" y="1016672"/>
                  </a:lnTo>
                  <a:lnTo>
                    <a:pt x="390093" y="1004174"/>
                  </a:lnTo>
                  <a:lnTo>
                    <a:pt x="345541" y="988453"/>
                  </a:lnTo>
                  <a:lnTo>
                    <a:pt x="302878" y="969663"/>
                  </a:lnTo>
                  <a:lnTo>
                    <a:pt x="262281" y="947959"/>
                  </a:lnTo>
                  <a:lnTo>
                    <a:pt x="223924" y="923496"/>
                  </a:lnTo>
                  <a:lnTo>
                    <a:pt x="187983" y="896428"/>
                  </a:lnTo>
                  <a:lnTo>
                    <a:pt x="154633" y="866912"/>
                  </a:lnTo>
                  <a:lnTo>
                    <a:pt x="124049" y="835102"/>
                  </a:lnTo>
                  <a:lnTo>
                    <a:pt x="96407" y="801153"/>
                  </a:lnTo>
                  <a:lnTo>
                    <a:pt x="71881" y="765220"/>
                  </a:lnTo>
                  <a:lnTo>
                    <a:pt x="50648" y="727458"/>
                  </a:lnTo>
                  <a:lnTo>
                    <a:pt x="32882" y="688022"/>
                  </a:lnTo>
                  <a:lnTo>
                    <a:pt x="18759" y="647066"/>
                  </a:lnTo>
                  <a:lnTo>
                    <a:pt x="8454" y="604747"/>
                  </a:lnTo>
                  <a:lnTo>
                    <a:pt x="2142" y="561218"/>
                  </a:lnTo>
                  <a:lnTo>
                    <a:pt x="0" y="516636"/>
                  </a:lnTo>
                  <a:close/>
                </a:path>
              </a:pathLst>
            </a:custGeom>
            <a:ln w="25907">
              <a:solidFill>
                <a:srgbClr val="DF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36082" y="776986"/>
            <a:ext cx="779145" cy="6464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ts val="1190"/>
              </a:lnSpc>
              <a:spcBef>
                <a:spcPts val="250"/>
              </a:spcBef>
            </a:pPr>
            <a:r>
              <a:rPr sz="1100" spc="80" dirty="0">
                <a:latin typeface="Tahoma"/>
                <a:cs typeface="Tahoma"/>
              </a:rPr>
              <a:t>Or</a:t>
            </a:r>
            <a:r>
              <a:rPr sz="1100" spc="20" dirty="0">
                <a:latin typeface="Tahoma"/>
                <a:cs typeface="Tahoma"/>
              </a:rPr>
              <a:t>g</a:t>
            </a:r>
            <a:r>
              <a:rPr sz="1100" spc="45" dirty="0">
                <a:latin typeface="Tahoma"/>
                <a:cs typeface="Tahoma"/>
              </a:rPr>
              <a:t>a</a:t>
            </a:r>
            <a:r>
              <a:rPr sz="1100" spc="5" dirty="0">
                <a:latin typeface="Tahoma"/>
                <a:cs typeface="Tahoma"/>
              </a:rPr>
              <a:t>n</a:t>
            </a:r>
            <a:r>
              <a:rPr sz="1100" spc="-5" dirty="0">
                <a:latin typeface="Tahoma"/>
                <a:cs typeface="Tahoma"/>
              </a:rPr>
              <a:t>i</a:t>
            </a:r>
            <a:r>
              <a:rPr sz="1100" spc="-55" dirty="0">
                <a:latin typeface="Tahoma"/>
                <a:cs typeface="Tahoma"/>
              </a:rPr>
              <a:t>s</a:t>
            </a:r>
            <a:r>
              <a:rPr sz="1100" spc="15" dirty="0">
                <a:latin typeface="Tahoma"/>
                <a:cs typeface="Tahoma"/>
              </a:rPr>
              <a:t>mo</a:t>
            </a:r>
            <a:r>
              <a:rPr sz="1100" spc="-35" dirty="0">
                <a:latin typeface="Tahoma"/>
                <a:cs typeface="Tahoma"/>
              </a:rPr>
              <a:t>s  </a:t>
            </a:r>
            <a:r>
              <a:rPr sz="1100" spc="5" dirty="0">
                <a:latin typeface="Tahoma"/>
                <a:cs typeface="Tahoma"/>
              </a:rPr>
              <a:t>de 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protección 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del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menor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17513" y="1566799"/>
            <a:ext cx="1198880" cy="1233170"/>
            <a:chOff x="6517513" y="1566799"/>
            <a:chExt cx="1198880" cy="1233170"/>
          </a:xfrm>
        </p:grpSpPr>
        <p:sp>
          <p:nvSpPr>
            <p:cNvPr id="10" name="object 10"/>
            <p:cNvSpPr/>
            <p:nvPr/>
          </p:nvSpPr>
          <p:spPr>
            <a:xfrm>
              <a:off x="6517513" y="1566799"/>
              <a:ext cx="281305" cy="264795"/>
            </a:xfrm>
            <a:custGeom>
              <a:avLst/>
              <a:gdLst/>
              <a:ahLst/>
              <a:cxnLst/>
              <a:rect l="l" t="t" r="r" b="b"/>
              <a:pathLst>
                <a:path w="281304" h="264794">
                  <a:moveTo>
                    <a:pt x="153542" y="0"/>
                  </a:moveTo>
                  <a:lnTo>
                    <a:pt x="0" y="132079"/>
                  </a:lnTo>
                  <a:lnTo>
                    <a:pt x="76200" y="220599"/>
                  </a:lnTo>
                  <a:lnTo>
                    <a:pt x="25018" y="264667"/>
                  </a:lnTo>
                  <a:lnTo>
                    <a:pt x="229107" y="243204"/>
                  </a:lnTo>
                  <a:lnTo>
                    <a:pt x="280923" y="44576"/>
                  </a:lnTo>
                  <a:lnTo>
                    <a:pt x="229742" y="88518"/>
                  </a:lnTo>
                  <a:lnTo>
                    <a:pt x="153542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5674" y="1754886"/>
              <a:ext cx="1167765" cy="1031875"/>
            </a:xfrm>
            <a:custGeom>
              <a:avLst/>
              <a:gdLst/>
              <a:ahLst/>
              <a:cxnLst/>
              <a:rect l="l" t="t" r="r" b="b"/>
              <a:pathLst>
                <a:path w="1167765" h="1031875">
                  <a:moveTo>
                    <a:pt x="583692" y="0"/>
                  </a:moveTo>
                  <a:lnTo>
                    <a:pt x="533334" y="1893"/>
                  </a:lnTo>
                  <a:lnTo>
                    <a:pt x="484164" y="7472"/>
                  </a:lnTo>
                  <a:lnTo>
                    <a:pt x="436359" y="16580"/>
                  </a:lnTo>
                  <a:lnTo>
                    <a:pt x="390093" y="29063"/>
                  </a:lnTo>
                  <a:lnTo>
                    <a:pt x="345541" y="44765"/>
                  </a:lnTo>
                  <a:lnTo>
                    <a:pt x="302878" y="63532"/>
                  </a:lnTo>
                  <a:lnTo>
                    <a:pt x="262281" y="85209"/>
                  </a:lnTo>
                  <a:lnTo>
                    <a:pt x="223924" y="109640"/>
                  </a:lnTo>
                  <a:lnTo>
                    <a:pt x="187983" y="136672"/>
                  </a:lnTo>
                  <a:lnTo>
                    <a:pt x="154633" y="166147"/>
                  </a:lnTo>
                  <a:lnTo>
                    <a:pt x="124049" y="197913"/>
                  </a:lnTo>
                  <a:lnTo>
                    <a:pt x="96407" y="231814"/>
                  </a:lnTo>
                  <a:lnTo>
                    <a:pt x="71881" y="267694"/>
                  </a:lnTo>
                  <a:lnTo>
                    <a:pt x="50648" y="305399"/>
                  </a:lnTo>
                  <a:lnTo>
                    <a:pt x="32882" y="344774"/>
                  </a:lnTo>
                  <a:lnTo>
                    <a:pt x="18759" y="385664"/>
                  </a:lnTo>
                  <a:lnTo>
                    <a:pt x="8454" y="427914"/>
                  </a:lnTo>
                  <a:lnTo>
                    <a:pt x="2142" y="471369"/>
                  </a:lnTo>
                  <a:lnTo>
                    <a:pt x="0" y="515874"/>
                  </a:lnTo>
                  <a:lnTo>
                    <a:pt x="2142" y="560378"/>
                  </a:lnTo>
                  <a:lnTo>
                    <a:pt x="8454" y="603833"/>
                  </a:lnTo>
                  <a:lnTo>
                    <a:pt x="18759" y="646083"/>
                  </a:lnTo>
                  <a:lnTo>
                    <a:pt x="32882" y="686973"/>
                  </a:lnTo>
                  <a:lnTo>
                    <a:pt x="50648" y="726348"/>
                  </a:lnTo>
                  <a:lnTo>
                    <a:pt x="71881" y="764053"/>
                  </a:lnTo>
                  <a:lnTo>
                    <a:pt x="96407" y="799933"/>
                  </a:lnTo>
                  <a:lnTo>
                    <a:pt x="124049" y="833834"/>
                  </a:lnTo>
                  <a:lnTo>
                    <a:pt x="154633" y="865600"/>
                  </a:lnTo>
                  <a:lnTo>
                    <a:pt x="187983" y="895075"/>
                  </a:lnTo>
                  <a:lnTo>
                    <a:pt x="223924" y="922107"/>
                  </a:lnTo>
                  <a:lnTo>
                    <a:pt x="262281" y="946538"/>
                  </a:lnTo>
                  <a:lnTo>
                    <a:pt x="302878" y="968215"/>
                  </a:lnTo>
                  <a:lnTo>
                    <a:pt x="345541" y="986982"/>
                  </a:lnTo>
                  <a:lnTo>
                    <a:pt x="390093" y="1002684"/>
                  </a:lnTo>
                  <a:lnTo>
                    <a:pt x="436359" y="1015167"/>
                  </a:lnTo>
                  <a:lnTo>
                    <a:pt x="484164" y="1024275"/>
                  </a:lnTo>
                  <a:lnTo>
                    <a:pt x="533334" y="1029854"/>
                  </a:lnTo>
                  <a:lnTo>
                    <a:pt x="583692" y="1031748"/>
                  </a:lnTo>
                  <a:lnTo>
                    <a:pt x="634049" y="1029854"/>
                  </a:lnTo>
                  <a:lnTo>
                    <a:pt x="683219" y="1024275"/>
                  </a:lnTo>
                  <a:lnTo>
                    <a:pt x="731024" y="1015167"/>
                  </a:lnTo>
                  <a:lnTo>
                    <a:pt x="777290" y="1002684"/>
                  </a:lnTo>
                  <a:lnTo>
                    <a:pt x="821842" y="986982"/>
                  </a:lnTo>
                  <a:lnTo>
                    <a:pt x="864505" y="968215"/>
                  </a:lnTo>
                  <a:lnTo>
                    <a:pt x="905102" y="946538"/>
                  </a:lnTo>
                  <a:lnTo>
                    <a:pt x="943459" y="922107"/>
                  </a:lnTo>
                  <a:lnTo>
                    <a:pt x="979400" y="895075"/>
                  </a:lnTo>
                  <a:lnTo>
                    <a:pt x="1012750" y="865600"/>
                  </a:lnTo>
                  <a:lnTo>
                    <a:pt x="1043334" y="833834"/>
                  </a:lnTo>
                  <a:lnTo>
                    <a:pt x="1070976" y="799933"/>
                  </a:lnTo>
                  <a:lnTo>
                    <a:pt x="1095502" y="764053"/>
                  </a:lnTo>
                  <a:lnTo>
                    <a:pt x="1116735" y="726348"/>
                  </a:lnTo>
                  <a:lnTo>
                    <a:pt x="1134501" y="686973"/>
                  </a:lnTo>
                  <a:lnTo>
                    <a:pt x="1148624" y="646083"/>
                  </a:lnTo>
                  <a:lnTo>
                    <a:pt x="1158929" y="603833"/>
                  </a:lnTo>
                  <a:lnTo>
                    <a:pt x="1165241" y="560378"/>
                  </a:lnTo>
                  <a:lnTo>
                    <a:pt x="1167383" y="515874"/>
                  </a:lnTo>
                  <a:lnTo>
                    <a:pt x="1165241" y="471369"/>
                  </a:lnTo>
                  <a:lnTo>
                    <a:pt x="1158929" y="427914"/>
                  </a:lnTo>
                  <a:lnTo>
                    <a:pt x="1148624" y="385664"/>
                  </a:lnTo>
                  <a:lnTo>
                    <a:pt x="1134501" y="344774"/>
                  </a:lnTo>
                  <a:lnTo>
                    <a:pt x="1116735" y="305399"/>
                  </a:lnTo>
                  <a:lnTo>
                    <a:pt x="1095502" y="267694"/>
                  </a:lnTo>
                  <a:lnTo>
                    <a:pt x="1070976" y="231814"/>
                  </a:lnTo>
                  <a:lnTo>
                    <a:pt x="1043334" y="197913"/>
                  </a:lnTo>
                  <a:lnTo>
                    <a:pt x="1012750" y="166147"/>
                  </a:lnTo>
                  <a:lnTo>
                    <a:pt x="979400" y="136672"/>
                  </a:lnTo>
                  <a:lnTo>
                    <a:pt x="943459" y="109640"/>
                  </a:lnTo>
                  <a:lnTo>
                    <a:pt x="905102" y="85209"/>
                  </a:lnTo>
                  <a:lnTo>
                    <a:pt x="864505" y="63532"/>
                  </a:lnTo>
                  <a:lnTo>
                    <a:pt x="821842" y="44765"/>
                  </a:lnTo>
                  <a:lnTo>
                    <a:pt x="777290" y="29063"/>
                  </a:lnTo>
                  <a:lnTo>
                    <a:pt x="731024" y="16580"/>
                  </a:lnTo>
                  <a:lnTo>
                    <a:pt x="683219" y="7472"/>
                  </a:lnTo>
                  <a:lnTo>
                    <a:pt x="634049" y="1893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35674" y="1754886"/>
              <a:ext cx="1167765" cy="1031875"/>
            </a:xfrm>
            <a:custGeom>
              <a:avLst/>
              <a:gdLst/>
              <a:ahLst/>
              <a:cxnLst/>
              <a:rect l="l" t="t" r="r" b="b"/>
              <a:pathLst>
                <a:path w="1167765" h="1031875">
                  <a:moveTo>
                    <a:pt x="0" y="515874"/>
                  </a:moveTo>
                  <a:lnTo>
                    <a:pt x="2142" y="471369"/>
                  </a:lnTo>
                  <a:lnTo>
                    <a:pt x="8454" y="427914"/>
                  </a:lnTo>
                  <a:lnTo>
                    <a:pt x="18759" y="385664"/>
                  </a:lnTo>
                  <a:lnTo>
                    <a:pt x="32882" y="344774"/>
                  </a:lnTo>
                  <a:lnTo>
                    <a:pt x="50648" y="305399"/>
                  </a:lnTo>
                  <a:lnTo>
                    <a:pt x="71881" y="267694"/>
                  </a:lnTo>
                  <a:lnTo>
                    <a:pt x="96407" y="231814"/>
                  </a:lnTo>
                  <a:lnTo>
                    <a:pt x="124049" y="197913"/>
                  </a:lnTo>
                  <a:lnTo>
                    <a:pt x="154633" y="166147"/>
                  </a:lnTo>
                  <a:lnTo>
                    <a:pt x="187983" y="136672"/>
                  </a:lnTo>
                  <a:lnTo>
                    <a:pt x="223924" y="109640"/>
                  </a:lnTo>
                  <a:lnTo>
                    <a:pt x="262281" y="85209"/>
                  </a:lnTo>
                  <a:lnTo>
                    <a:pt x="302878" y="63532"/>
                  </a:lnTo>
                  <a:lnTo>
                    <a:pt x="345541" y="44765"/>
                  </a:lnTo>
                  <a:lnTo>
                    <a:pt x="390093" y="29063"/>
                  </a:lnTo>
                  <a:lnTo>
                    <a:pt x="436359" y="16580"/>
                  </a:lnTo>
                  <a:lnTo>
                    <a:pt x="484164" y="7472"/>
                  </a:lnTo>
                  <a:lnTo>
                    <a:pt x="533334" y="1893"/>
                  </a:lnTo>
                  <a:lnTo>
                    <a:pt x="583692" y="0"/>
                  </a:lnTo>
                  <a:lnTo>
                    <a:pt x="634049" y="1893"/>
                  </a:lnTo>
                  <a:lnTo>
                    <a:pt x="683219" y="7472"/>
                  </a:lnTo>
                  <a:lnTo>
                    <a:pt x="731024" y="16580"/>
                  </a:lnTo>
                  <a:lnTo>
                    <a:pt x="777290" y="29063"/>
                  </a:lnTo>
                  <a:lnTo>
                    <a:pt x="821842" y="44765"/>
                  </a:lnTo>
                  <a:lnTo>
                    <a:pt x="864505" y="63532"/>
                  </a:lnTo>
                  <a:lnTo>
                    <a:pt x="905102" y="85209"/>
                  </a:lnTo>
                  <a:lnTo>
                    <a:pt x="943459" y="109640"/>
                  </a:lnTo>
                  <a:lnTo>
                    <a:pt x="979400" y="136672"/>
                  </a:lnTo>
                  <a:lnTo>
                    <a:pt x="1012750" y="166147"/>
                  </a:lnTo>
                  <a:lnTo>
                    <a:pt x="1043334" y="197913"/>
                  </a:lnTo>
                  <a:lnTo>
                    <a:pt x="1070976" y="231814"/>
                  </a:lnTo>
                  <a:lnTo>
                    <a:pt x="1095502" y="267694"/>
                  </a:lnTo>
                  <a:lnTo>
                    <a:pt x="1116735" y="305399"/>
                  </a:lnTo>
                  <a:lnTo>
                    <a:pt x="1134501" y="344774"/>
                  </a:lnTo>
                  <a:lnTo>
                    <a:pt x="1148624" y="385664"/>
                  </a:lnTo>
                  <a:lnTo>
                    <a:pt x="1158929" y="427914"/>
                  </a:lnTo>
                  <a:lnTo>
                    <a:pt x="1165241" y="471369"/>
                  </a:lnTo>
                  <a:lnTo>
                    <a:pt x="1167383" y="515874"/>
                  </a:lnTo>
                  <a:lnTo>
                    <a:pt x="1165241" y="560378"/>
                  </a:lnTo>
                  <a:lnTo>
                    <a:pt x="1158929" y="603833"/>
                  </a:lnTo>
                  <a:lnTo>
                    <a:pt x="1148624" y="646083"/>
                  </a:lnTo>
                  <a:lnTo>
                    <a:pt x="1134501" y="686973"/>
                  </a:lnTo>
                  <a:lnTo>
                    <a:pt x="1116735" y="726348"/>
                  </a:lnTo>
                  <a:lnTo>
                    <a:pt x="1095502" y="764053"/>
                  </a:lnTo>
                  <a:lnTo>
                    <a:pt x="1070976" y="799933"/>
                  </a:lnTo>
                  <a:lnTo>
                    <a:pt x="1043334" y="833834"/>
                  </a:lnTo>
                  <a:lnTo>
                    <a:pt x="1012750" y="865600"/>
                  </a:lnTo>
                  <a:lnTo>
                    <a:pt x="979400" y="895075"/>
                  </a:lnTo>
                  <a:lnTo>
                    <a:pt x="943459" y="922107"/>
                  </a:lnTo>
                  <a:lnTo>
                    <a:pt x="905102" y="946538"/>
                  </a:lnTo>
                  <a:lnTo>
                    <a:pt x="864505" y="968215"/>
                  </a:lnTo>
                  <a:lnTo>
                    <a:pt x="821842" y="986982"/>
                  </a:lnTo>
                  <a:lnTo>
                    <a:pt x="777290" y="1002684"/>
                  </a:lnTo>
                  <a:lnTo>
                    <a:pt x="731024" y="1015167"/>
                  </a:lnTo>
                  <a:lnTo>
                    <a:pt x="683219" y="1024275"/>
                  </a:lnTo>
                  <a:lnTo>
                    <a:pt x="634049" y="1029854"/>
                  </a:lnTo>
                  <a:lnTo>
                    <a:pt x="583692" y="1031748"/>
                  </a:lnTo>
                  <a:lnTo>
                    <a:pt x="533334" y="1029854"/>
                  </a:lnTo>
                  <a:lnTo>
                    <a:pt x="484164" y="1024275"/>
                  </a:lnTo>
                  <a:lnTo>
                    <a:pt x="436359" y="1015167"/>
                  </a:lnTo>
                  <a:lnTo>
                    <a:pt x="390093" y="1002684"/>
                  </a:lnTo>
                  <a:lnTo>
                    <a:pt x="345541" y="986982"/>
                  </a:lnTo>
                  <a:lnTo>
                    <a:pt x="302878" y="968215"/>
                  </a:lnTo>
                  <a:lnTo>
                    <a:pt x="262281" y="946538"/>
                  </a:lnTo>
                  <a:lnTo>
                    <a:pt x="223924" y="922107"/>
                  </a:lnTo>
                  <a:lnTo>
                    <a:pt x="187983" y="895075"/>
                  </a:lnTo>
                  <a:lnTo>
                    <a:pt x="154633" y="865600"/>
                  </a:lnTo>
                  <a:lnTo>
                    <a:pt x="124049" y="833834"/>
                  </a:lnTo>
                  <a:lnTo>
                    <a:pt x="96407" y="799933"/>
                  </a:lnTo>
                  <a:lnTo>
                    <a:pt x="71881" y="764053"/>
                  </a:lnTo>
                  <a:lnTo>
                    <a:pt x="50648" y="726348"/>
                  </a:lnTo>
                  <a:lnTo>
                    <a:pt x="32882" y="686973"/>
                  </a:lnTo>
                  <a:lnTo>
                    <a:pt x="18759" y="646083"/>
                  </a:lnTo>
                  <a:lnTo>
                    <a:pt x="8454" y="603833"/>
                  </a:lnTo>
                  <a:lnTo>
                    <a:pt x="2142" y="560378"/>
                  </a:lnTo>
                  <a:lnTo>
                    <a:pt x="0" y="515874"/>
                  </a:lnTo>
                  <a:close/>
                </a:path>
              </a:pathLst>
            </a:custGeom>
            <a:ln w="25908">
              <a:solidFill>
                <a:srgbClr val="DF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45605" y="2009013"/>
            <a:ext cx="74993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ts val="1190"/>
              </a:lnSpc>
              <a:spcBef>
                <a:spcPts val="250"/>
              </a:spcBef>
            </a:pPr>
            <a:r>
              <a:rPr sz="1100" spc="-20" dirty="0">
                <a:latin typeface="Tahoma"/>
                <a:cs typeface="Tahoma"/>
              </a:rPr>
              <a:t>Servicios 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sociales </a:t>
            </a:r>
            <a:r>
              <a:rPr sz="1100" spc="-5" dirty="0">
                <a:latin typeface="Tahoma"/>
                <a:cs typeface="Tahoma"/>
              </a:rPr>
              <a:t> mu</a:t>
            </a:r>
            <a:r>
              <a:rPr sz="1100" spc="5" dirty="0">
                <a:latin typeface="Tahoma"/>
                <a:cs typeface="Tahoma"/>
              </a:rPr>
              <a:t>n</a:t>
            </a:r>
            <a:r>
              <a:rPr sz="1100" spc="-5" dirty="0">
                <a:latin typeface="Tahoma"/>
                <a:cs typeface="Tahoma"/>
              </a:rPr>
              <a:t>i</a:t>
            </a:r>
            <a:r>
              <a:rPr sz="1100" spc="-20" dirty="0">
                <a:latin typeface="Tahoma"/>
                <a:cs typeface="Tahoma"/>
              </a:rPr>
              <a:t>c</a:t>
            </a:r>
            <a:r>
              <a:rPr sz="1100" spc="25" dirty="0">
                <a:latin typeface="Tahoma"/>
                <a:cs typeface="Tahoma"/>
              </a:rPr>
              <a:t>ipa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58025" y="2869310"/>
            <a:ext cx="334645" cy="258445"/>
          </a:xfrm>
          <a:custGeom>
            <a:avLst/>
            <a:gdLst/>
            <a:ahLst/>
            <a:cxnLst/>
            <a:rect l="l" t="t" r="r" b="b"/>
            <a:pathLst>
              <a:path w="334645" h="258444">
                <a:moveTo>
                  <a:pt x="249808" y="0"/>
                </a:moveTo>
                <a:lnTo>
                  <a:pt x="49275" y="28828"/>
                </a:lnTo>
                <a:lnTo>
                  <a:pt x="66801" y="150749"/>
                </a:lnTo>
                <a:lnTo>
                  <a:pt x="0" y="160400"/>
                </a:lnTo>
                <a:lnTo>
                  <a:pt x="184657" y="258317"/>
                </a:lnTo>
                <a:lnTo>
                  <a:pt x="334136" y="112394"/>
                </a:lnTo>
                <a:lnTo>
                  <a:pt x="267334" y="121919"/>
                </a:lnTo>
                <a:lnTo>
                  <a:pt x="24980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0557" y="3239261"/>
            <a:ext cx="1167765" cy="1033780"/>
          </a:xfrm>
          <a:custGeom>
            <a:avLst/>
            <a:gdLst/>
            <a:ahLst/>
            <a:cxnLst/>
            <a:rect l="l" t="t" r="r" b="b"/>
            <a:pathLst>
              <a:path w="1167765" h="1033779">
                <a:moveTo>
                  <a:pt x="0" y="516636"/>
                </a:moveTo>
                <a:lnTo>
                  <a:pt x="2142" y="472053"/>
                </a:lnTo>
                <a:lnTo>
                  <a:pt x="8454" y="428524"/>
                </a:lnTo>
                <a:lnTo>
                  <a:pt x="18759" y="386205"/>
                </a:lnTo>
                <a:lnTo>
                  <a:pt x="32882" y="345249"/>
                </a:lnTo>
                <a:lnTo>
                  <a:pt x="50648" y="305813"/>
                </a:lnTo>
                <a:lnTo>
                  <a:pt x="71881" y="268051"/>
                </a:lnTo>
                <a:lnTo>
                  <a:pt x="96407" y="232118"/>
                </a:lnTo>
                <a:lnTo>
                  <a:pt x="124049" y="198169"/>
                </a:lnTo>
                <a:lnTo>
                  <a:pt x="154633" y="166359"/>
                </a:lnTo>
                <a:lnTo>
                  <a:pt x="187983" y="136843"/>
                </a:lnTo>
                <a:lnTo>
                  <a:pt x="223924" y="109775"/>
                </a:lnTo>
                <a:lnTo>
                  <a:pt x="262281" y="85312"/>
                </a:lnTo>
                <a:lnTo>
                  <a:pt x="302878" y="63608"/>
                </a:lnTo>
                <a:lnTo>
                  <a:pt x="345541" y="44818"/>
                </a:lnTo>
                <a:lnTo>
                  <a:pt x="390093" y="29097"/>
                </a:lnTo>
                <a:lnTo>
                  <a:pt x="436359" y="16599"/>
                </a:lnTo>
                <a:lnTo>
                  <a:pt x="484164" y="7480"/>
                </a:lnTo>
                <a:lnTo>
                  <a:pt x="533334" y="1896"/>
                </a:lnTo>
                <a:lnTo>
                  <a:pt x="583692" y="0"/>
                </a:lnTo>
                <a:lnTo>
                  <a:pt x="634049" y="1896"/>
                </a:lnTo>
                <a:lnTo>
                  <a:pt x="683219" y="7480"/>
                </a:lnTo>
                <a:lnTo>
                  <a:pt x="731024" y="16599"/>
                </a:lnTo>
                <a:lnTo>
                  <a:pt x="777290" y="29097"/>
                </a:lnTo>
                <a:lnTo>
                  <a:pt x="821842" y="44818"/>
                </a:lnTo>
                <a:lnTo>
                  <a:pt x="864505" y="63608"/>
                </a:lnTo>
                <a:lnTo>
                  <a:pt x="905102" y="85312"/>
                </a:lnTo>
                <a:lnTo>
                  <a:pt x="943459" y="109775"/>
                </a:lnTo>
                <a:lnTo>
                  <a:pt x="979400" y="136843"/>
                </a:lnTo>
                <a:lnTo>
                  <a:pt x="1012750" y="166359"/>
                </a:lnTo>
                <a:lnTo>
                  <a:pt x="1043334" y="198169"/>
                </a:lnTo>
                <a:lnTo>
                  <a:pt x="1070976" y="232118"/>
                </a:lnTo>
                <a:lnTo>
                  <a:pt x="1095502" y="268051"/>
                </a:lnTo>
                <a:lnTo>
                  <a:pt x="1116735" y="305813"/>
                </a:lnTo>
                <a:lnTo>
                  <a:pt x="1134501" y="345249"/>
                </a:lnTo>
                <a:lnTo>
                  <a:pt x="1148624" y="386205"/>
                </a:lnTo>
                <a:lnTo>
                  <a:pt x="1158929" y="428524"/>
                </a:lnTo>
                <a:lnTo>
                  <a:pt x="1165241" y="472053"/>
                </a:lnTo>
                <a:lnTo>
                  <a:pt x="1167384" y="516636"/>
                </a:lnTo>
                <a:lnTo>
                  <a:pt x="1165241" y="561218"/>
                </a:lnTo>
                <a:lnTo>
                  <a:pt x="1158929" y="604747"/>
                </a:lnTo>
                <a:lnTo>
                  <a:pt x="1148624" y="647066"/>
                </a:lnTo>
                <a:lnTo>
                  <a:pt x="1134501" y="688022"/>
                </a:lnTo>
                <a:lnTo>
                  <a:pt x="1116735" y="727458"/>
                </a:lnTo>
                <a:lnTo>
                  <a:pt x="1095502" y="765220"/>
                </a:lnTo>
                <a:lnTo>
                  <a:pt x="1070976" y="801153"/>
                </a:lnTo>
                <a:lnTo>
                  <a:pt x="1043334" y="835102"/>
                </a:lnTo>
                <a:lnTo>
                  <a:pt x="1012750" y="866912"/>
                </a:lnTo>
                <a:lnTo>
                  <a:pt x="979400" y="896428"/>
                </a:lnTo>
                <a:lnTo>
                  <a:pt x="943459" y="923496"/>
                </a:lnTo>
                <a:lnTo>
                  <a:pt x="905102" y="947959"/>
                </a:lnTo>
                <a:lnTo>
                  <a:pt x="864505" y="969663"/>
                </a:lnTo>
                <a:lnTo>
                  <a:pt x="821842" y="988453"/>
                </a:lnTo>
                <a:lnTo>
                  <a:pt x="777290" y="1004174"/>
                </a:lnTo>
                <a:lnTo>
                  <a:pt x="731024" y="1016672"/>
                </a:lnTo>
                <a:lnTo>
                  <a:pt x="683219" y="1025791"/>
                </a:lnTo>
                <a:lnTo>
                  <a:pt x="634049" y="1031375"/>
                </a:lnTo>
                <a:lnTo>
                  <a:pt x="583692" y="1033271"/>
                </a:lnTo>
                <a:lnTo>
                  <a:pt x="533334" y="1031375"/>
                </a:lnTo>
                <a:lnTo>
                  <a:pt x="484164" y="1025791"/>
                </a:lnTo>
                <a:lnTo>
                  <a:pt x="436359" y="1016672"/>
                </a:lnTo>
                <a:lnTo>
                  <a:pt x="390093" y="1004174"/>
                </a:lnTo>
                <a:lnTo>
                  <a:pt x="345541" y="988453"/>
                </a:lnTo>
                <a:lnTo>
                  <a:pt x="302878" y="969663"/>
                </a:lnTo>
                <a:lnTo>
                  <a:pt x="262281" y="947959"/>
                </a:lnTo>
                <a:lnTo>
                  <a:pt x="223924" y="923496"/>
                </a:lnTo>
                <a:lnTo>
                  <a:pt x="187983" y="896428"/>
                </a:lnTo>
                <a:lnTo>
                  <a:pt x="154633" y="866912"/>
                </a:lnTo>
                <a:lnTo>
                  <a:pt x="124049" y="835102"/>
                </a:lnTo>
                <a:lnTo>
                  <a:pt x="96407" y="801153"/>
                </a:lnTo>
                <a:lnTo>
                  <a:pt x="71881" y="765220"/>
                </a:lnTo>
                <a:lnTo>
                  <a:pt x="50648" y="727458"/>
                </a:lnTo>
                <a:lnTo>
                  <a:pt x="32882" y="688022"/>
                </a:lnTo>
                <a:lnTo>
                  <a:pt x="18759" y="647066"/>
                </a:lnTo>
                <a:lnTo>
                  <a:pt x="8454" y="604747"/>
                </a:lnTo>
                <a:lnTo>
                  <a:pt x="2142" y="561218"/>
                </a:lnTo>
                <a:lnTo>
                  <a:pt x="0" y="516636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62393" y="3569589"/>
            <a:ext cx="744220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spc="-20" dirty="0">
                <a:latin typeface="Tahoma"/>
                <a:cs typeface="Tahoma"/>
              </a:rPr>
              <a:t>Servicios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de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Eme</a:t>
            </a:r>
            <a:r>
              <a:rPr sz="1100" spc="-20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g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nc</a:t>
            </a:r>
            <a:r>
              <a:rPr sz="1100" spc="25" dirty="0">
                <a:latin typeface="Tahoma"/>
                <a:cs typeface="Tahoma"/>
              </a:rPr>
              <a:t>ia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84034" y="4280789"/>
            <a:ext cx="309245" cy="246379"/>
          </a:xfrm>
          <a:custGeom>
            <a:avLst/>
            <a:gdLst/>
            <a:ahLst/>
            <a:cxnLst/>
            <a:rect l="l" t="t" r="r" b="b"/>
            <a:pathLst>
              <a:path w="309245" h="246379">
                <a:moveTo>
                  <a:pt x="106934" y="0"/>
                </a:moveTo>
                <a:lnTo>
                  <a:pt x="61722" y="102488"/>
                </a:lnTo>
                <a:lnTo>
                  <a:pt x="0" y="75311"/>
                </a:lnTo>
                <a:lnTo>
                  <a:pt x="109347" y="245872"/>
                </a:lnTo>
                <a:lnTo>
                  <a:pt x="308864" y="211328"/>
                </a:lnTo>
                <a:lnTo>
                  <a:pt x="247142" y="184023"/>
                </a:lnTo>
                <a:lnTo>
                  <a:pt x="292226" y="81534"/>
                </a:lnTo>
                <a:lnTo>
                  <a:pt x="10693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6197" y="4589526"/>
            <a:ext cx="1167765" cy="1031875"/>
          </a:xfrm>
          <a:custGeom>
            <a:avLst/>
            <a:gdLst/>
            <a:ahLst/>
            <a:cxnLst/>
            <a:rect l="l" t="t" r="r" b="b"/>
            <a:pathLst>
              <a:path w="1167765" h="1031875">
                <a:moveTo>
                  <a:pt x="0" y="515874"/>
                </a:moveTo>
                <a:lnTo>
                  <a:pt x="2142" y="471369"/>
                </a:lnTo>
                <a:lnTo>
                  <a:pt x="8454" y="427914"/>
                </a:lnTo>
                <a:lnTo>
                  <a:pt x="18759" y="385664"/>
                </a:lnTo>
                <a:lnTo>
                  <a:pt x="32882" y="344774"/>
                </a:lnTo>
                <a:lnTo>
                  <a:pt x="50648" y="305399"/>
                </a:lnTo>
                <a:lnTo>
                  <a:pt x="71881" y="267694"/>
                </a:lnTo>
                <a:lnTo>
                  <a:pt x="96407" y="231814"/>
                </a:lnTo>
                <a:lnTo>
                  <a:pt x="124049" y="197913"/>
                </a:lnTo>
                <a:lnTo>
                  <a:pt x="154633" y="166147"/>
                </a:lnTo>
                <a:lnTo>
                  <a:pt x="187983" y="136672"/>
                </a:lnTo>
                <a:lnTo>
                  <a:pt x="223924" y="109640"/>
                </a:lnTo>
                <a:lnTo>
                  <a:pt x="262281" y="85209"/>
                </a:lnTo>
                <a:lnTo>
                  <a:pt x="302878" y="63532"/>
                </a:lnTo>
                <a:lnTo>
                  <a:pt x="345541" y="44765"/>
                </a:lnTo>
                <a:lnTo>
                  <a:pt x="390093" y="29063"/>
                </a:lnTo>
                <a:lnTo>
                  <a:pt x="436359" y="16580"/>
                </a:lnTo>
                <a:lnTo>
                  <a:pt x="484164" y="7472"/>
                </a:lnTo>
                <a:lnTo>
                  <a:pt x="533334" y="1893"/>
                </a:lnTo>
                <a:lnTo>
                  <a:pt x="583692" y="0"/>
                </a:lnTo>
                <a:lnTo>
                  <a:pt x="634049" y="1893"/>
                </a:lnTo>
                <a:lnTo>
                  <a:pt x="683219" y="7472"/>
                </a:lnTo>
                <a:lnTo>
                  <a:pt x="731024" y="16580"/>
                </a:lnTo>
                <a:lnTo>
                  <a:pt x="777290" y="29063"/>
                </a:lnTo>
                <a:lnTo>
                  <a:pt x="821842" y="44765"/>
                </a:lnTo>
                <a:lnTo>
                  <a:pt x="864505" y="63532"/>
                </a:lnTo>
                <a:lnTo>
                  <a:pt x="905102" y="85209"/>
                </a:lnTo>
                <a:lnTo>
                  <a:pt x="943459" y="109640"/>
                </a:lnTo>
                <a:lnTo>
                  <a:pt x="979400" y="136672"/>
                </a:lnTo>
                <a:lnTo>
                  <a:pt x="1012750" y="166147"/>
                </a:lnTo>
                <a:lnTo>
                  <a:pt x="1043334" y="197913"/>
                </a:lnTo>
                <a:lnTo>
                  <a:pt x="1070976" y="231814"/>
                </a:lnTo>
                <a:lnTo>
                  <a:pt x="1095502" y="267694"/>
                </a:lnTo>
                <a:lnTo>
                  <a:pt x="1116735" y="305399"/>
                </a:lnTo>
                <a:lnTo>
                  <a:pt x="1134501" y="344774"/>
                </a:lnTo>
                <a:lnTo>
                  <a:pt x="1148624" y="385664"/>
                </a:lnTo>
                <a:lnTo>
                  <a:pt x="1158929" y="427914"/>
                </a:lnTo>
                <a:lnTo>
                  <a:pt x="1165241" y="471369"/>
                </a:lnTo>
                <a:lnTo>
                  <a:pt x="1167383" y="515874"/>
                </a:lnTo>
                <a:lnTo>
                  <a:pt x="1165241" y="560378"/>
                </a:lnTo>
                <a:lnTo>
                  <a:pt x="1158929" y="603833"/>
                </a:lnTo>
                <a:lnTo>
                  <a:pt x="1148624" y="646083"/>
                </a:lnTo>
                <a:lnTo>
                  <a:pt x="1134501" y="686973"/>
                </a:lnTo>
                <a:lnTo>
                  <a:pt x="1116735" y="726348"/>
                </a:lnTo>
                <a:lnTo>
                  <a:pt x="1095502" y="764053"/>
                </a:lnTo>
                <a:lnTo>
                  <a:pt x="1070976" y="799933"/>
                </a:lnTo>
                <a:lnTo>
                  <a:pt x="1043334" y="833834"/>
                </a:lnTo>
                <a:lnTo>
                  <a:pt x="1012750" y="865600"/>
                </a:lnTo>
                <a:lnTo>
                  <a:pt x="979400" y="895075"/>
                </a:lnTo>
                <a:lnTo>
                  <a:pt x="943459" y="922107"/>
                </a:lnTo>
                <a:lnTo>
                  <a:pt x="905102" y="946538"/>
                </a:lnTo>
                <a:lnTo>
                  <a:pt x="864505" y="968215"/>
                </a:lnTo>
                <a:lnTo>
                  <a:pt x="821842" y="986982"/>
                </a:lnTo>
                <a:lnTo>
                  <a:pt x="777290" y="1002684"/>
                </a:lnTo>
                <a:lnTo>
                  <a:pt x="731024" y="1015167"/>
                </a:lnTo>
                <a:lnTo>
                  <a:pt x="683219" y="1024275"/>
                </a:lnTo>
                <a:lnTo>
                  <a:pt x="634049" y="1029854"/>
                </a:lnTo>
                <a:lnTo>
                  <a:pt x="583692" y="1031748"/>
                </a:lnTo>
                <a:lnTo>
                  <a:pt x="533334" y="1029854"/>
                </a:lnTo>
                <a:lnTo>
                  <a:pt x="484164" y="1024275"/>
                </a:lnTo>
                <a:lnTo>
                  <a:pt x="436359" y="1015167"/>
                </a:lnTo>
                <a:lnTo>
                  <a:pt x="390093" y="1002684"/>
                </a:lnTo>
                <a:lnTo>
                  <a:pt x="345541" y="986982"/>
                </a:lnTo>
                <a:lnTo>
                  <a:pt x="302878" y="968215"/>
                </a:lnTo>
                <a:lnTo>
                  <a:pt x="262281" y="946538"/>
                </a:lnTo>
                <a:lnTo>
                  <a:pt x="223924" y="922107"/>
                </a:lnTo>
                <a:lnTo>
                  <a:pt x="187983" y="895075"/>
                </a:lnTo>
                <a:lnTo>
                  <a:pt x="154633" y="865600"/>
                </a:lnTo>
                <a:lnTo>
                  <a:pt x="124049" y="833834"/>
                </a:lnTo>
                <a:lnTo>
                  <a:pt x="96407" y="799933"/>
                </a:lnTo>
                <a:lnTo>
                  <a:pt x="71881" y="764053"/>
                </a:lnTo>
                <a:lnTo>
                  <a:pt x="50648" y="726348"/>
                </a:lnTo>
                <a:lnTo>
                  <a:pt x="32882" y="686973"/>
                </a:lnTo>
                <a:lnTo>
                  <a:pt x="18759" y="646083"/>
                </a:lnTo>
                <a:lnTo>
                  <a:pt x="8454" y="603833"/>
                </a:lnTo>
                <a:lnTo>
                  <a:pt x="2142" y="560378"/>
                </a:lnTo>
                <a:lnTo>
                  <a:pt x="0" y="515874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6491" y="4919598"/>
            <a:ext cx="526415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78740">
              <a:lnSpc>
                <a:spcPts val="1190"/>
              </a:lnSpc>
              <a:spcBef>
                <a:spcPts val="250"/>
              </a:spcBef>
            </a:pPr>
            <a:r>
              <a:rPr sz="1100" spc="10" dirty="0">
                <a:latin typeface="Tahoma"/>
                <a:cs typeface="Tahoma"/>
              </a:rPr>
              <a:t>Otros 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ec</a:t>
            </a:r>
            <a:r>
              <a:rPr sz="1100" spc="-15" dirty="0">
                <a:latin typeface="Tahoma"/>
                <a:cs typeface="Tahoma"/>
              </a:rPr>
              <a:t>ur</a:t>
            </a:r>
            <a:r>
              <a:rPr sz="1100" spc="-55" dirty="0">
                <a:latin typeface="Tahoma"/>
                <a:cs typeface="Tahoma"/>
              </a:rPr>
              <a:t>s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52415" y="5370576"/>
            <a:ext cx="1392555" cy="1089660"/>
            <a:chOff x="4852415" y="5370576"/>
            <a:chExt cx="1392555" cy="1089660"/>
          </a:xfrm>
        </p:grpSpPr>
        <p:sp>
          <p:nvSpPr>
            <p:cNvPr id="21" name="object 21"/>
            <p:cNvSpPr/>
            <p:nvPr/>
          </p:nvSpPr>
          <p:spPr>
            <a:xfrm>
              <a:off x="6006972" y="5370576"/>
              <a:ext cx="238125" cy="286385"/>
            </a:xfrm>
            <a:custGeom>
              <a:avLst/>
              <a:gdLst/>
              <a:ahLst/>
              <a:cxnLst/>
              <a:rect l="l" t="t" r="r" b="b"/>
              <a:pathLst>
                <a:path w="238125" h="286385">
                  <a:moveTo>
                    <a:pt x="128397" y="0"/>
                  </a:moveTo>
                  <a:lnTo>
                    <a:pt x="36956" y="58546"/>
                  </a:lnTo>
                  <a:lnTo>
                    <a:pt x="507" y="1651"/>
                  </a:lnTo>
                  <a:lnTo>
                    <a:pt x="0" y="202437"/>
                  </a:lnTo>
                  <a:lnTo>
                    <a:pt x="182372" y="286029"/>
                  </a:lnTo>
                  <a:lnTo>
                    <a:pt x="146050" y="229158"/>
                  </a:lnTo>
                  <a:lnTo>
                    <a:pt x="237616" y="170687"/>
                  </a:lnTo>
                  <a:lnTo>
                    <a:pt x="128397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5369" y="5415534"/>
              <a:ext cx="1167765" cy="1031875"/>
            </a:xfrm>
            <a:custGeom>
              <a:avLst/>
              <a:gdLst/>
              <a:ahLst/>
              <a:cxnLst/>
              <a:rect l="l" t="t" r="r" b="b"/>
              <a:pathLst>
                <a:path w="1167764" h="1031875">
                  <a:moveTo>
                    <a:pt x="583691" y="0"/>
                  </a:moveTo>
                  <a:lnTo>
                    <a:pt x="533334" y="1893"/>
                  </a:lnTo>
                  <a:lnTo>
                    <a:pt x="484164" y="7470"/>
                  </a:lnTo>
                  <a:lnTo>
                    <a:pt x="436359" y="16577"/>
                  </a:lnTo>
                  <a:lnTo>
                    <a:pt x="390093" y="29057"/>
                  </a:lnTo>
                  <a:lnTo>
                    <a:pt x="345541" y="44757"/>
                  </a:lnTo>
                  <a:lnTo>
                    <a:pt x="302878" y="63522"/>
                  </a:lnTo>
                  <a:lnTo>
                    <a:pt x="262281" y="85196"/>
                  </a:lnTo>
                  <a:lnTo>
                    <a:pt x="223924" y="109625"/>
                  </a:lnTo>
                  <a:lnTo>
                    <a:pt x="187983" y="136654"/>
                  </a:lnTo>
                  <a:lnTo>
                    <a:pt x="154633" y="166127"/>
                  </a:lnTo>
                  <a:lnTo>
                    <a:pt x="124049" y="197892"/>
                  </a:lnTo>
                  <a:lnTo>
                    <a:pt x="96407" y="231791"/>
                  </a:lnTo>
                  <a:lnTo>
                    <a:pt x="71881" y="267671"/>
                  </a:lnTo>
                  <a:lnTo>
                    <a:pt x="50648" y="305377"/>
                  </a:lnTo>
                  <a:lnTo>
                    <a:pt x="32882" y="344754"/>
                  </a:lnTo>
                  <a:lnTo>
                    <a:pt x="18759" y="385647"/>
                  </a:lnTo>
                  <a:lnTo>
                    <a:pt x="8454" y="427901"/>
                  </a:lnTo>
                  <a:lnTo>
                    <a:pt x="2142" y="471362"/>
                  </a:lnTo>
                  <a:lnTo>
                    <a:pt x="0" y="515873"/>
                  </a:lnTo>
                  <a:lnTo>
                    <a:pt x="2142" y="560385"/>
                  </a:lnTo>
                  <a:lnTo>
                    <a:pt x="8454" y="603846"/>
                  </a:lnTo>
                  <a:lnTo>
                    <a:pt x="18759" y="646100"/>
                  </a:lnTo>
                  <a:lnTo>
                    <a:pt x="32882" y="686993"/>
                  </a:lnTo>
                  <a:lnTo>
                    <a:pt x="50648" y="726370"/>
                  </a:lnTo>
                  <a:lnTo>
                    <a:pt x="71881" y="764076"/>
                  </a:lnTo>
                  <a:lnTo>
                    <a:pt x="96407" y="799956"/>
                  </a:lnTo>
                  <a:lnTo>
                    <a:pt x="124049" y="833855"/>
                  </a:lnTo>
                  <a:lnTo>
                    <a:pt x="154633" y="865620"/>
                  </a:lnTo>
                  <a:lnTo>
                    <a:pt x="187983" y="895093"/>
                  </a:lnTo>
                  <a:lnTo>
                    <a:pt x="223924" y="922122"/>
                  </a:lnTo>
                  <a:lnTo>
                    <a:pt x="262281" y="946551"/>
                  </a:lnTo>
                  <a:lnTo>
                    <a:pt x="302878" y="968225"/>
                  </a:lnTo>
                  <a:lnTo>
                    <a:pt x="345541" y="986990"/>
                  </a:lnTo>
                  <a:lnTo>
                    <a:pt x="390093" y="1002690"/>
                  </a:lnTo>
                  <a:lnTo>
                    <a:pt x="436359" y="1015170"/>
                  </a:lnTo>
                  <a:lnTo>
                    <a:pt x="484164" y="1024277"/>
                  </a:lnTo>
                  <a:lnTo>
                    <a:pt x="533334" y="1029854"/>
                  </a:lnTo>
                  <a:lnTo>
                    <a:pt x="583691" y="1031747"/>
                  </a:lnTo>
                  <a:lnTo>
                    <a:pt x="634049" y="1029854"/>
                  </a:lnTo>
                  <a:lnTo>
                    <a:pt x="683219" y="1024277"/>
                  </a:lnTo>
                  <a:lnTo>
                    <a:pt x="731024" y="1015170"/>
                  </a:lnTo>
                  <a:lnTo>
                    <a:pt x="777290" y="1002690"/>
                  </a:lnTo>
                  <a:lnTo>
                    <a:pt x="821842" y="986990"/>
                  </a:lnTo>
                  <a:lnTo>
                    <a:pt x="864505" y="968225"/>
                  </a:lnTo>
                  <a:lnTo>
                    <a:pt x="905102" y="946551"/>
                  </a:lnTo>
                  <a:lnTo>
                    <a:pt x="943459" y="922122"/>
                  </a:lnTo>
                  <a:lnTo>
                    <a:pt x="979400" y="895093"/>
                  </a:lnTo>
                  <a:lnTo>
                    <a:pt x="1012750" y="865620"/>
                  </a:lnTo>
                  <a:lnTo>
                    <a:pt x="1043334" y="833855"/>
                  </a:lnTo>
                  <a:lnTo>
                    <a:pt x="1070976" y="799956"/>
                  </a:lnTo>
                  <a:lnTo>
                    <a:pt x="1095502" y="764076"/>
                  </a:lnTo>
                  <a:lnTo>
                    <a:pt x="1116735" y="726370"/>
                  </a:lnTo>
                  <a:lnTo>
                    <a:pt x="1134501" y="686993"/>
                  </a:lnTo>
                  <a:lnTo>
                    <a:pt x="1148624" y="646100"/>
                  </a:lnTo>
                  <a:lnTo>
                    <a:pt x="1158929" y="603846"/>
                  </a:lnTo>
                  <a:lnTo>
                    <a:pt x="1165241" y="560385"/>
                  </a:lnTo>
                  <a:lnTo>
                    <a:pt x="1167383" y="515873"/>
                  </a:lnTo>
                  <a:lnTo>
                    <a:pt x="1165241" y="471362"/>
                  </a:lnTo>
                  <a:lnTo>
                    <a:pt x="1158929" y="427901"/>
                  </a:lnTo>
                  <a:lnTo>
                    <a:pt x="1148624" y="385647"/>
                  </a:lnTo>
                  <a:lnTo>
                    <a:pt x="1134501" y="344754"/>
                  </a:lnTo>
                  <a:lnTo>
                    <a:pt x="1116735" y="305377"/>
                  </a:lnTo>
                  <a:lnTo>
                    <a:pt x="1095502" y="267671"/>
                  </a:lnTo>
                  <a:lnTo>
                    <a:pt x="1070976" y="231791"/>
                  </a:lnTo>
                  <a:lnTo>
                    <a:pt x="1043334" y="197892"/>
                  </a:lnTo>
                  <a:lnTo>
                    <a:pt x="1012750" y="166127"/>
                  </a:lnTo>
                  <a:lnTo>
                    <a:pt x="979400" y="136654"/>
                  </a:lnTo>
                  <a:lnTo>
                    <a:pt x="943459" y="109625"/>
                  </a:lnTo>
                  <a:lnTo>
                    <a:pt x="905102" y="85196"/>
                  </a:lnTo>
                  <a:lnTo>
                    <a:pt x="864505" y="63522"/>
                  </a:lnTo>
                  <a:lnTo>
                    <a:pt x="821842" y="44757"/>
                  </a:lnTo>
                  <a:lnTo>
                    <a:pt x="777290" y="29057"/>
                  </a:lnTo>
                  <a:lnTo>
                    <a:pt x="731024" y="16577"/>
                  </a:lnTo>
                  <a:lnTo>
                    <a:pt x="683219" y="7470"/>
                  </a:lnTo>
                  <a:lnTo>
                    <a:pt x="634049" y="1893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5369" y="5415534"/>
              <a:ext cx="1167765" cy="1031875"/>
            </a:xfrm>
            <a:custGeom>
              <a:avLst/>
              <a:gdLst/>
              <a:ahLst/>
              <a:cxnLst/>
              <a:rect l="l" t="t" r="r" b="b"/>
              <a:pathLst>
                <a:path w="1167764" h="1031875">
                  <a:moveTo>
                    <a:pt x="0" y="515873"/>
                  </a:moveTo>
                  <a:lnTo>
                    <a:pt x="2142" y="471362"/>
                  </a:lnTo>
                  <a:lnTo>
                    <a:pt x="8454" y="427901"/>
                  </a:lnTo>
                  <a:lnTo>
                    <a:pt x="18759" y="385647"/>
                  </a:lnTo>
                  <a:lnTo>
                    <a:pt x="32882" y="344754"/>
                  </a:lnTo>
                  <a:lnTo>
                    <a:pt x="50648" y="305377"/>
                  </a:lnTo>
                  <a:lnTo>
                    <a:pt x="71881" y="267671"/>
                  </a:lnTo>
                  <a:lnTo>
                    <a:pt x="96407" y="231791"/>
                  </a:lnTo>
                  <a:lnTo>
                    <a:pt x="124049" y="197892"/>
                  </a:lnTo>
                  <a:lnTo>
                    <a:pt x="154633" y="166127"/>
                  </a:lnTo>
                  <a:lnTo>
                    <a:pt x="187983" y="136654"/>
                  </a:lnTo>
                  <a:lnTo>
                    <a:pt x="223924" y="109625"/>
                  </a:lnTo>
                  <a:lnTo>
                    <a:pt x="262281" y="85196"/>
                  </a:lnTo>
                  <a:lnTo>
                    <a:pt x="302878" y="63522"/>
                  </a:lnTo>
                  <a:lnTo>
                    <a:pt x="345541" y="44757"/>
                  </a:lnTo>
                  <a:lnTo>
                    <a:pt x="390093" y="29057"/>
                  </a:lnTo>
                  <a:lnTo>
                    <a:pt x="436359" y="16577"/>
                  </a:lnTo>
                  <a:lnTo>
                    <a:pt x="484164" y="7470"/>
                  </a:lnTo>
                  <a:lnTo>
                    <a:pt x="533334" y="1893"/>
                  </a:lnTo>
                  <a:lnTo>
                    <a:pt x="583691" y="0"/>
                  </a:lnTo>
                  <a:lnTo>
                    <a:pt x="634049" y="1893"/>
                  </a:lnTo>
                  <a:lnTo>
                    <a:pt x="683219" y="7470"/>
                  </a:lnTo>
                  <a:lnTo>
                    <a:pt x="731024" y="16577"/>
                  </a:lnTo>
                  <a:lnTo>
                    <a:pt x="777290" y="29057"/>
                  </a:lnTo>
                  <a:lnTo>
                    <a:pt x="821842" y="44757"/>
                  </a:lnTo>
                  <a:lnTo>
                    <a:pt x="864505" y="63522"/>
                  </a:lnTo>
                  <a:lnTo>
                    <a:pt x="905102" y="85196"/>
                  </a:lnTo>
                  <a:lnTo>
                    <a:pt x="943459" y="109625"/>
                  </a:lnTo>
                  <a:lnTo>
                    <a:pt x="979400" y="136654"/>
                  </a:lnTo>
                  <a:lnTo>
                    <a:pt x="1012750" y="166127"/>
                  </a:lnTo>
                  <a:lnTo>
                    <a:pt x="1043334" y="197892"/>
                  </a:lnTo>
                  <a:lnTo>
                    <a:pt x="1070976" y="231791"/>
                  </a:lnTo>
                  <a:lnTo>
                    <a:pt x="1095502" y="267671"/>
                  </a:lnTo>
                  <a:lnTo>
                    <a:pt x="1116735" y="305377"/>
                  </a:lnTo>
                  <a:lnTo>
                    <a:pt x="1134501" y="344754"/>
                  </a:lnTo>
                  <a:lnTo>
                    <a:pt x="1148624" y="385647"/>
                  </a:lnTo>
                  <a:lnTo>
                    <a:pt x="1158929" y="427901"/>
                  </a:lnTo>
                  <a:lnTo>
                    <a:pt x="1165241" y="471362"/>
                  </a:lnTo>
                  <a:lnTo>
                    <a:pt x="1167383" y="515873"/>
                  </a:lnTo>
                  <a:lnTo>
                    <a:pt x="1165241" y="560385"/>
                  </a:lnTo>
                  <a:lnTo>
                    <a:pt x="1158929" y="603846"/>
                  </a:lnTo>
                  <a:lnTo>
                    <a:pt x="1148624" y="646100"/>
                  </a:lnTo>
                  <a:lnTo>
                    <a:pt x="1134501" y="686993"/>
                  </a:lnTo>
                  <a:lnTo>
                    <a:pt x="1116735" y="726370"/>
                  </a:lnTo>
                  <a:lnTo>
                    <a:pt x="1095502" y="764076"/>
                  </a:lnTo>
                  <a:lnTo>
                    <a:pt x="1070976" y="799956"/>
                  </a:lnTo>
                  <a:lnTo>
                    <a:pt x="1043334" y="833855"/>
                  </a:lnTo>
                  <a:lnTo>
                    <a:pt x="1012750" y="865620"/>
                  </a:lnTo>
                  <a:lnTo>
                    <a:pt x="979400" y="895093"/>
                  </a:lnTo>
                  <a:lnTo>
                    <a:pt x="943459" y="922122"/>
                  </a:lnTo>
                  <a:lnTo>
                    <a:pt x="905102" y="946551"/>
                  </a:lnTo>
                  <a:lnTo>
                    <a:pt x="864505" y="968225"/>
                  </a:lnTo>
                  <a:lnTo>
                    <a:pt x="821842" y="986990"/>
                  </a:lnTo>
                  <a:lnTo>
                    <a:pt x="777290" y="1002690"/>
                  </a:lnTo>
                  <a:lnTo>
                    <a:pt x="731024" y="1015170"/>
                  </a:lnTo>
                  <a:lnTo>
                    <a:pt x="683219" y="1024277"/>
                  </a:lnTo>
                  <a:lnTo>
                    <a:pt x="634049" y="1029854"/>
                  </a:lnTo>
                  <a:lnTo>
                    <a:pt x="583691" y="1031747"/>
                  </a:lnTo>
                  <a:lnTo>
                    <a:pt x="533334" y="1029854"/>
                  </a:lnTo>
                  <a:lnTo>
                    <a:pt x="484164" y="1024277"/>
                  </a:lnTo>
                  <a:lnTo>
                    <a:pt x="436359" y="1015170"/>
                  </a:lnTo>
                  <a:lnTo>
                    <a:pt x="390093" y="1002690"/>
                  </a:lnTo>
                  <a:lnTo>
                    <a:pt x="345541" y="986990"/>
                  </a:lnTo>
                  <a:lnTo>
                    <a:pt x="302878" y="968225"/>
                  </a:lnTo>
                  <a:lnTo>
                    <a:pt x="262281" y="946551"/>
                  </a:lnTo>
                  <a:lnTo>
                    <a:pt x="223924" y="922122"/>
                  </a:lnTo>
                  <a:lnTo>
                    <a:pt x="187983" y="895093"/>
                  </a:lnTo>
                  <a:lnTo>
                    <a:pt x="154633" y="865620"/>
                  </a:lnTo>
                  <a:lnTo>
                    <a:pt x="124049" y="833855"/>
                  </a:lnTo>
                  <a:lnTo>
                    <a:pt x="96407" y="799956"/>
                  </a:lnTo>
                  <a:lnTo>
                    <a:pt x="71881" y="764076"/>
                  </a:lnTo>
                  <a:lnTo>
                    <a:pt x="50648" y="726370"/>
                  </a:lnTo>
                  <a:lnTo>
                    <a:pt x="32882" y="686993"/>
                  </a:lnTo>
                  <a:lnTo>
                    <a:pt x="18759" y="646100"/>
                  </a:lnTo>
                  <a:lnTo>
                    <a:pt x="8454" y="603846"/>
                  </a:lnTo>
                  <a:lnTo>
                    <a:pt x="2142" y="560385"/>
                  </a:lnTo>
                  <a:lnTo>
                    <a:pt x="0" y="515873"/>
                  </a:lnTo>
                  <a:close/>
                </a:path>
              </a:pathLst>
            </a:custGeom>
            <a:ln w="25908">
              <a:solidFill>
                <a:srgbClr val="DF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70728" y="5595010"/>
            <a:ext cx="755650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01600">
              <a:lnSpc>
                <a:spcPts val="1190"/>
              </a:lnSpc>
              <a:spcBef>
                <a:spcPts val="250"/>
              </a:spcBef>
            </a:pPr>
            <a:r>
              <a:rPr sz="1100" spc="-15" dirty="0">
                <a:latin typeface="Tahoma"/>
                <a:cs typeface="Tahoma"/>
              </a:rPr>
              <a:t>Teléfono 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116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000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de</a:t>
            </a:r>
            <a:endParaRPr sz="1100">
              <a:latin typeface="Tahoma"/>
              <a:cs typeface="Tahoma"/>
            </a:endParaRPr>
          </a:p>
          <a:p>
            <a:pPr marL="17145">
              <a:lnSpc>
                <a:spcPts val="1170"/>
              </a:lnSpc>
            </a:pP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tr</a:t>
            </a:r>
            <a:r>
              <a:rPr sz="1100" spc="-4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s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p</a:t>
            </a:r>
            <a:r>
              <a:rPr sz="1100" spc="45" dirty="0">
                <a:latin typeface="Tahoma"/>
                <a:cs typeface="Tahoma"/>
              </a:rPr>
              <a:t>a</a:t>
            </a:r>
            <a:r>
              <a:rPr sz="1100" spc="-15" dirty="0">
                <a:latin typeface="Tahoma"/>
                <a:cs typeface="Tahoma"/>
              </a:rPr>
              <a:t>í</a:t>
            </a:r>
            <a:r>
              <a:rPr sz="1100" spc="-30" dirty="0">
                <a:latin typeface="Tahoma"/>
                <a:cs typeface="Tahoma"/>
              </a:rPr>
              <a:t>s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14671" y="5762244"/>
            <a:ext cx="175260" cy="337185"/>
          </a:xfrm>
          <a:custGeom>
            <a:avLst/>
            <a:gdLst/>
            <a:ahLst/>
            <a:cxnLst/>
            <a:rect l="l" t="t" r="r" b="b"/>
            <a:pathLst>
              <a:path w="175260" h="337185">
                <a:moveTo>
                  <a:pt x="87629" y="0"/>
                </a:moveTo>
                <a:lnTo>
                  <a:pt x="0" y="168401"/>
                </a:lnTo>
                <a:lnTo>
                  <a:pt x="87629" y="336803"/>
                </a:lnTo>
                <a:lnTo>
                  <a:pt x="87629" y="269443"/>
                </a:lnTo>
                <a:lnTo>
                  <a:pt x="175260" y="269443"/>
                </a:lnTo>
                <a:lnTo>
                  <a:pt x="175260" y="67360"/>
                </a:lnTo>
                <a:lnTo>
                  <a:pt x="87629" y="67360"/>
                </a:lnTo>
                <a:lnTo>
                  <a:pt x="87629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4229" y="5415534"/>
            <a:ext cx="1167765" cy="1031875"/>
          </a:xfrm>
          <a:custGeom>
            <a:avLst/>
            <a:gdLst/>
            <a:ahLst/>
            <a:cxnLst/>
            <a:rect l="l" t="t" r="r" b="b"/>
            <a:pathLst>
              <a:path w="1167764" h="1031875">
                <a:moveTo>
                  <a:pt x="0" y="515873"/>
                </a:moveTo>
                <a:lnTo>
                  <a:pt x="2142" y="471362"/>
                </a:lnTo>
                <a:lnTo>
                  <a:pt x="8454" y="427901"/>
                </a:lnTo>
                <a:lnTo>
                  <a:pt x="18759" y="385647"/>
                </a:lnTo>
                <a:lnTo>
                  <a:pt x="32882" y="344754"/>
                </a:lnTo>
                <a:lnTo>
                  <a:pt x="50648" y="305377"/>
                </a:lnTo>
                <a:lnTo>
                  <a:pt x="71881" y="267671"/>
                </a:lnTo>
                <a:lnTo>
                  <a:pt x="96407" y="231791"/>
                </a:lnTo>
                <a:lnTo>
                  <a:pt x="124049" y="197892"/>
                </a:lnTo>
                <a:lnTo>
                  <a:pt x="154633" y="166127"/>
                </a:lnTo>
                <a:lnTo>
                  <a:pt x="187983" y="136654"/>
                </a:lnTo>
                <a:lnTo>
                  <a:pt x="223924" y="109625"/>
                </a:lnTo>
                <a:lnTo>
                  <a:pt x="262281" y="85196"/>
                </a:lnTo>
                <a:lnTo>
                  <a:pt x="302878" y="63522"/>
                </a:lnTo>
                <a:lnTo>
                  <a:pt x="345541" y="44757"/>
                </a:lnTo>
                <a:lnTo>
                  <a:pt x="390093" y="29057"/>
                </a:lnTo>
                <a:lnTo>
                  <a:pt x="436359" y="16577"/>
                </a:lnTo>
                <a:lnTo>
                  <a:pt x="484164" y="7470"/>
                </a:lnTo>
                <a:lnTo>
                  <a:pt x="533334" y="1893"/>
                </a:lnTo>
                <a:lnTo>
                  <a:pt x="583692" y="0"/>
                </a:lnTo>
                <a:lnTo>
                  <a:pt x="634049" y="1893"/>
                </a:lnTo>
                <a:lnTo>
                  <a:pt x="683219" y="7470"/>
                </a:lnTo>
                <a:lnTo>
                  <a:pt x="731024" y="16577"/>
                </a:lnTo>
                <a:lnTo>
                  <a:pt x="777290" y="29057"/>
                </a:lnTo>
                <a:lnTo>
                  <a:pt x="821842" y="44757"/>
                </a:lnTo>
                <a:lnTo>
                  <a:pt x="864505" y="63522"/>
                </a:lnTo>
                <a:lnTo>
                  <a:pt x="905102" y="85196"/>
                </a:lnTo>
                <a:lnTo>
                  <a:pt x="943459" y="109625"/>
                </a:lnTo>
                <a:lnTo>
                  <a:pt x="979400" y="136654"/>
                </a:lnTo>
                <a:lnTo>
                  <a:pt x="1012750" y="166127"/>
                </a:lnTo>
                <a:lnTo>
                  <a:pt x="1043334" y="197892"/>
                </a:lnTo>
                <a:lnTo>
                  <a:pt x="1070976" y="231791"/>
                </a:lnTo>
                <a:lnTo>
                  <a:pt x="1095502" y="267671"/>
                </a:lnTo>
                <a:lnTo>
                  <a:pt x="1116735" y="305377"/>
                </a:lnTo>
                <a:lnTo>
                  <a:pt x="1134501" y="344754"/>
                </a:lnTo>
                <a:lnTo>
                  <a:pt x="1148624" y="385647"/>
                </a:lnTo>
                <a:lnTo>
                  <a:pt x="1158929" y="427901"/>
                </a:lnTo>
                <a:lnTo>
                  <a:pt x="1165241" y="471362"/>
                </a:lnTo>
                <a:lnTo>
                  <a:pt x="1167384" y="515873"/>
                </a:lnTo>
                <a:lnTo>
                  <a:pt x="1165241" y="560385"/>
                </a:lnTo>
                <a:lnTo>
                  <a:pt x="1158929" y="603846"/>
                </a:lnTo>
                <a:lnTo>
                  <a:pt x="1148624" y="646100"/>
                </a:lnTo>
                <a:lnTo>
                  <a:pt x="1134501" y="686993"/>
                </a:lnTo>
                <a:lnTo>
                  <a:pt x="1116735" y="726370"/>
                </a:lnTo>
                <a:lnTo>
                  <a:pt x="1095502" y="764076"/>
                </a:lnTo>
                <a:lnTo>
                  <a:pt x="1070976" y="799956"/>
                </a:lnTo>
                <a:lnTo>
                  <a:pt x="1043334" y="833855"/>
                </a:lnTo>
                <a:lnTo>
                  <a:pt x="1012750" y="865620"/>
                </a:lnTo>
                <a:lnTo>
                  <a:pt x="979400" y="895093"/>
                </a:lnTo>
                <a:lnTo>
                  <a:pt x="943459" y="922122"/>
                </a:lnTo>
                <a:lnTo>
                  <a:pt x="905102" y="946551"/>
                </a:lnTo>
                <a:lnTo>
                  <a:pt x="864505" y="968225"/>
                </a:lnTo>
                <a:lnTo>
                  <a:pt x="821842" y="986990"/>
                </a:lnTo>
                <a:lnTo>
                  <a:pt x="777290" y="1002690"/>
                </a:lnTo>
                <a:lnTo>
                  <a:pt x="731024" y="1015170"/>
                </a:lnTo>
                <a:lnTo>
                  <a:pt x="683219" y="1024277"/>
                </a:lnTo>
                <a:lnTo>
                  <a:pt x="634049" y="1029854"/>
                </a:lnTo>
                <a:lnTo>
                  <a:pt x="583692" y="1031747"/>
                </a:lnTo>
                <a:lnTo>
                  <a:pt x="533334" y="1029854"/>
                </a:lnTo>
                <a:lnTo>
                  <a:pt x="484164" y="1024277"/>
                </a:lnTo>
                <a:lnTo>
                  <a:pt x="436359" y="1015170"/>
                </a:lnTo>
                <a:lnTo>
                  <a:pt x="390093" y="1002690"/>
                </a:lnTo>
                <a:lnTo>
                  <a:pt x="345541" y="986990"/>
                </a:lnTo>
                <a:lnTo>
                  <a:pt x="302878" y="968225"/>
                </a:lnTo>
                <a:lnTo>
                  <a:pt x="262281" y="946551"/>
                </a:lnTo>
                <a:lnTo>
                  <a:pt x="223924" y="922122"/>
                </a:lnTo>
                <a:lnTo>
                  <a:pt x="187983" y="895093"/>
                </a:lnTo>
                <a:lnTo>
                  <a:pt x="154633" y="865620"/>
                </a:lnTo>
                <a:lnTo>
                  <a:pt x="124049" y="833855"/>
                </a:lnTo>
                <a:lnTo>
                  <a:pt x="96407" y="799956"/>
                </a:lnTo>
                <a:lnTo>
                  <a:pt x="71881" y="764076"/>
                </a:lnTo>
                <a:lnTo>
                  <a:pt x="50648" y="726370"/>
                </a:lnTo>
                <a:lnTo>
                  <a:pt x="32882" y="686993"/>
                </a:lnTo>
                <a:lnTo>
                  <a:pt x="18759" y="646100"/>
                </a:lnTo>
                <a:lnTo>
                  <a:pt x="8454" y="603846"/>
                </a:lnTo>
                <a:lnTo>
                  <a:pt x="2142" y="560385"/>
                </a:lnTo>
                <a:lnTo>
                  <a:pt x="0" y="515873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58032" y="5821172"/>
            <a:ext cx="777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Tahoma"/>
                <a:cs typeface="Tahoma"/>
              </a:rPr>
              <a:t>Servicio </a:t>
            </a:r>
            <a:r>
              <a:rPr sz="1100" spc="45" dirty="0">
                <a:latin typeface="Tahoma"/>
                <a:cs typeface="Tahoma"/>
              </a:rPr>
              <a:t>016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89340" y="4590224"/>
            <a:ext cx="1370965" cy="1080135"/>
            <a:chOff x="2089340" y="4590224"/>
            <a:chExt cx="1370965" cy="1080135"/>
          </a:xfrm>
        </p:grpSpPr>
        <p:sp>
          <p:nvSpPr>
            <p:cNvPr id="29" name="object 29"/>
            <p:cNvSpPr/>
            <p:nvPr/>
          </p:nvSpPr>
          <p:spPr>
            <a:xfrm>
              <a:off x="3229863" y="5386323"/>
              <a:ext cx="230504" cy="284480"/>
            </a:xfrm>
            <a:custGeom>
              <a:avLst/>
              <a:gdLst/>
              <a:ahLst/>
              <a:cxnLst/>
              <a:rect l="l" t="t" r="r" b="b"/>
              <a:pathLst>
                <a:path w="230504" h="284479">
                  <a:moveTo>
                    <a:pt x="182499" y="0"/>
                  </a:moveTo>
                  <a:lnTo>
                    <a:pt x="7112" y="87884"/>
                  </a:lnTo>
                  <a:lnTo>
                    <a:pt x="0" y="283946"/>
                  </a:lnTo>
                  <a:lnTo>
                    <a:pt x="36449" y="227152"/>
                  </a:lnTo>
                  <a:lnTo>
                    <a:pt x="120650" y="281228"/>
                  </a:lnTo>
                  <a:lnTo>
                    <a:pt x="230124" y="110870"/>
                  </a:lnTo>
                  <a:lnTo>
                    <a:pt x="145923" y="56768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02357" y="4603241"/>
              <a:ext cx="1167765" cy="1033780"/>
            </a:xfrm>
            <a:custGeom>
              <a:avLst/>
              <a:gdLst/>
              <a:ahLst/>
              <a:cxnLst/>
              <a:rect l="l" t="t" r="r" b="b"/>
              <a:pathLst>
                <a:path w="1167764" h="1033779">
                  <a:moveTo>
                    <a:pt x="583692" y="0"/>
                  </a:moveTo>
                  <a:lnTo>
                    <a:pt x="533334" y="1896"/>
                  </a:lnTo>
                  <a:lnTo>
                    <a:pt x="484164" y="7480"/>
                  </a:lnTo>
                  <a:lnTo>
                    <a:pt x="436359" y="16599"/>
                  </a:lnTo>
                  <a:lnTo>
                    <a:pt x="390093" y="29097"/>
                  </a:lnTo>
                  <a:lnTo>
                    <a:pt x="345541" y="44818"/>
                  </a:lnTo>
                  <a:lnTo>
                    <a:pt x="302878" y="63608"/>
                  </a:lnTo>
                  <a:lnTo>
                    <a:pt x="262281" y="85312"/>
                  </a:lnTo>
                  <a:lnTo>
                    <a:pt x="223924" y="109775"/>
                  </a:lnTo>
                  <a:lnTo>
                    <a:pt x="187983" y="136843"/>
                  </a:lnTo>
                  <a:lnTo>
                    <a:pt x="154633" y="166359"/>
                  </a:lnTo>
                  <a:lnTo>
                    <a:pt x="124049" y="198169"/>
                  </a:lnTo>
                  <a:lnTo>
                    <a:pt x="96407" y="232118"/>
                  </a:lnTo>
                  <a:lnTo>
                    <a:pt x="71881" y="268051"/>
                  </a:lnTo>
                  <a:lnTo>
                    <a:pt x="50648" y="305813"/>
                  </a:lnTo>
                  <a:lnTo>
                    <a:pt x="32882" y="345249"/>
                  </a:lnTo>
                  <a:lnTo>
                    <a:pt x="18759" y="386205"/>
                  </a:lnTo>
                  <a:lnTo>
                    <a:pt x="8454" y="428524"/>
                  </a:lnTo>
                  <a:lnTo>
                    <a:pt x="2142" y="472053"/>
                  </a:lnTo>
                  <a:lnTo>
                    <a:pt x="0" y="516635"/>
                  </a:lnTo>
                  <a:lnTo>
                    <a:pt x="2142" y="561218"/>
                  </a:lnTo>
                  <a:lnTo>
                    <a:pt x="8454" y="604747"/>
                  </a:lnTo>
                  <a:lnTo>
                    <a:pt x="18759" y="647066"/>
                  </a:lnTo>
                  <a:lnTo>
                    <a:pt x="32882" y="688022"/>
                  </a:lnTo>
                  <a:lnTo>
                    <a:pt x="50648" y="727458"/>
                  </a:lnTo>
                  <a:lnTo>
                    <a:pt x="71881" y="765220"/>
                  </a:lnTo>
                  <a:lnTo>
                    <a:pt x="96407" y="801153"/>
                  </a:lnTo>
                  <a:lnTo>
                    <a:pt x="124049" y="835102"/>
                  </a:lnTo>
                  <a:lnTo>
                    <a:pt x="154633" y="866912"/>
                  </a:lnTo>
                  <a:lnTo>
                    <a:pt x="187983" y="896428"/>
                  </a:lnTo>
                  <a:lnTo>
                    <a:pt x="223924" y="923496"/>
                  </a:lnTo>
                  <a:lnTo>
                    <a:pt x="262281" y="947959"/>
                  </a:lnTo>
                  <a:lnTo>
                    <a:pt x="302878" y="969663"/>
                  </a:lnTo>
                  <a:lnTo>
                    <a:pt x="345541" y="988453"/>
                  </a:lnTo>
                  <a:lnTo>
                    <a:pt x="390093" y="1004174"/>
                  </a:lnTo>
                  <a:lnTo>
                    <a:pt x="436359" y="1016672"/>
                  </a:lnTo>
                  <a:lnTo>
                    <a:pt x="484164" y="1025791"/>
                  </a:lnTo>
                  <a:lnTo>
                    <a:pt x="533334" y="1031375"/>
                  </a:lnTo>
                  <a:lnTo>
                    <a:pt x="583692" y="1033271"/>
                  </a:lnTo>
                  <a:lnTo>
                    <a:pt x="634049" y="1031375"/>
                  </a:lnTo>
                  <a:lnTo>
                    <a:pt x="683219" y="1025791"/>
                  </a:lnTo>
                  <a:lnTo>
                    <a:pt x="731024" y="1016672"/>
                  </a:lnTo>
                  <a:lnTo>
                    <a:pt x="777290" y="1004174"/>
                  </a:lnTo>
                  <a:lnTo>
                    <a:pt x="821842" y="988453"/>
                  </a:lnTo>
                  <a:lnTo>
                    <a:pt x="864505" y="969663"/>
                  </a:lnTo>
                  <a:lnTo>
                    <a:pt x="905102" y="947959"/>
                  </a:lnTo>
                  <a:lnTo>
                    <a:pt x="943459" y="923496"/>
                  </a:lnTo>
                  <a:lnTo>
                    <a:pt x="979400" y="896428"/>
                  </a:lnTo>
                  <a:lnTo>
                    <a:pt x="1012750" y="866912"/>
                  </a:lnTo>
                  <a:lnTo>
                    <a:pt x="1043334" y="835102"/>
                  </a:lnTo>
                  <a:lnTo>
                    <a:pt x="1070976" y="801153"/>
                  </a:lnTo>
                  <a:lnTo>
                    <a:pt x="1095502" y="765220"/>
                  </a:lnTo>
                  <a:lnTo>
                    <a:pt x="1116735" y="727458"/>
                  </a:lnTo>
                  <a:lnTo>
                    <a:pt x="1134501" y="688022"/>
                  </a:lnTo>
                  <a:lnTo>
                    <a:pt x="1148624" y="647066"/>
                  </a:lnTo>
                  <a:lnTo>
                    <a:pt x="1158929" y="604747"/>
                  </a:lnTo>
                  <a:lnTo>
                    <a:pt x="1165241" y="561218"/>
                  </a:lnTo>
                  <a:lnTo>
                    <a:pt x="1167383" y="516635"/>
                  </a:lnTo>
                  <a:lnTo>
                    <a:pt x="1165241" y="472053"/>
                  </a:lnTo>
                  <a:lnTo>
                    <a:pt x="1158929" y="428524"/>
                  </a:lnTo>
                  <a:lnTo>
                    <a:pt x="1148624" y="386205"/>
                  </a:lnTo>
                  <a:lnTo>
                    <a:pt x="1134501" y="345249"/>
                  </a:lnTo>
                  <a:lnTo>
                    <a:pt x="1116735" y="305813"/>
                  </a:lnTo>
                  <a:lnTo>
                    <a:pt x="1095502" y="268051"/>
                  </a:lnTo>
                  <a:lnTo>
                    <a:pt x="1070976" y="232118"/>
                  </a:lnTo>
                  <a:lnTo>
                    <a:pt x="1043334" y="198169"/>
                  </a:lnTo>
                  <a:lnTo>
                    <a:pt x="1012750" y="166359"/>
                  </a:lnTo>
                  <a:lnTo>
                    <a:pt x="979400" y="136843"/>
                  </a:lnTo>
                  <a:lnTo>
                    <a:pt x="943459" y="109775"/>
                  </a:lnTo>
                  <a:lnTo>
                    <a:pt x="905102" y="85312"/>
                  </a:lnTo>
                  <a:lnTo>
                    <a:pt x="864505" y="63608"/>
                  </a:lnTo>
                  <a:lnTo>
                    <a:pt x="821842" y="44818"/>
                  </a:lnTo>
                  <a:lnTo>
                    <a:pt x="777290" y="29097"/>
                  </a:lnTo>
                  <a:lnTo>
                    <a:pt x="731024" y="16599"/>
                  </a:lnTo>
                  <a:lnTo>
                    <a:pt x="683219" y="7480"/>
                  </a:lnTo>
                  <a:lnTo>
                    <a:pt x="634049" y="1896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02357" y="4603241"/>
              <a:ext cx="1167765" cy="1033780"/>
            </a:xfrm>
            <a:custGeom>
              <a:avLst/>
              <a:gdLst/>
              <a:ahLst/>
              <a:cxnLst/>
              <a:rect l="l" t="t" r="r" b="b"/>
              <a:pathLst>
                <a:path w="1167764" h="1033779">
                  <a:moveTo>
                    <a:pt x="0" y="516635"/>
                  </a:moveTo>
                  <a:lnTo>
                    <a:pt x="2142" y="472053"/>
                  </a:lnTo>
                  <a:lnTo>
                    <a:pt x="8454" y="428524"/>
                  </a:lnTo>
                  <a:lnTo>
                    <a:pt x="18759" y="386205"/>
                  </a:lnTo>
                  <a:lnTo>
                    <a:pt x="32882" y="345249"/>
                  </a:lnTo>
                  <a:lnTo>
                    <a:pt x="50648" y="305813"/>
                  </a:lnTo>
                  <a:lnTo>
                    <a:pt x="71881" y="268051"/>
                  </a:lnTo>
                  <a:lnTo>
                    <a:pt x="96407" y="232118"/>
                  </a:lnTo>
                  <a:lnTo>
                    <a:pt x="124049" y="198169"/>
                  </a:lnTo>
                  <a:lnTo>
                    <a:pt x="154633" y="166359"/>
                  </a:lnTo>
                  <a:lnTo>
                    <a:pt x="187983" y="136843"/>
                  </a:lnTo>
                  <a:lnTo>
                    <a:pt x="223924" y="109775"/>
                  </a:lnTo>
                  <a:lnTo>
                    <a:pt x="262281" y="85312"/>
                  </a:lnTo>
                  <a:lnTo>
                    <a:pt x="302878" y="63608"/>
                  </a:lnTo>
                  <a:lnTo>
                    <a:pt x="345541" y="44818"/>
                  </a:lnTo>
                  <a:lnTo>
                    <a:pt x="390093" y="29097"/>
                  </a:lnTo>
                  <a:lnTo>
                    <a:pt x="436359" y="16599"/>
                  </a:lnTo>
                  <a:lnTo>
                    <a:pt x="484164" y="7480"/>
                  </a:lnTo>
                  <a:lnTo>
                    <a:pt x="533334" y="1896"/>
                  </a:lnTo>
                  <a:lnTo>
                    <a:pt x="583692" y="0"/>
                  </a:lnTo>
                  <a:lnTo>
                    <a:pt x="634049" y="1896"/>
                  </a:lnTo>
                  <a:lnTo>
                    <a:pt x="683219" y="7480"/>
                  </a:lnTo>
                  <a:lnTo>
                    <a:pt x="731024" y="16599"/>
                  </a:lnTo>
                  <a:lnTo>
                    <a:pt x="777290" y="29097"/>
                  </a:lnTo>
                  <a:lnTo>
                    <a:pt x="821842" y="44818"/>
                  </a:lnTo>
                  <a:lnTo>
                    <a:pt x="864505" y="63608"/>
                  </a:lnTo>
                  <a:lnTo>
                    <a:pt x="905102" y="85312"/>
                  </a:lnTo>
                  <a:lnTo>
                    <a:pt x="943459" y="109775"/>
                  </a:lnTo>
                  <a:lnTo>
                    <a:pt x="979400" y="136843"/>
                  </a:lnTo>
                  <a:lnTo>
                    <a:pt x="1012750" y="166359"/>
                  </a:lnTo>
                  <a:lnTo>
                    <a:pt x="1043334" y="198169"/>
                  </a:lnTo>
                  <a:lnTo>
                    <a:pt x="1070976" y="232118"/>
                  </a:lnTo>
                  <a:lnTo>
                    <a:pt x="1095502" y="268051"/>
                  </a:lnTo>
                  <a:lnTo>
                    <a:pt x="1116735" y="305813"/>
                  </a:lnTo>
                  <a:lnTo>
                    <a:pt x="1134501" y="345249"/>
                  </a:lnTo>
                  <a:lnTo>
                    <a:pt x="1148624" y="386205"/>
                  </a:lnTo>
                  <a:lnTo>
                    <a:pt x="1158929" y="428524"/>
                  </a:lnTo>
                  <a:lnTo>
                    <a:pt x="1165241" y="472053"/>
                  </a:lnTo>
                  <a:lnTo>
                    <a:pt x="1167383" y="516635"/>
                  </a:lnTo>
                  <a:lnTo>
                    <a:pt x="1165241" y="561218"/>
                  </a:lnTo>
                  <a:lnTo>
                    <a:pt x="1158929" y="604747"/>
                  </a:lnTo>
                  <a:lnTo>
                    <a:pt x="1148624" y="647066"/>
                  </a:lnTo>
                  <a:lnTo>
                    <a:pt x="1134501" y="688022"/>
                  </a:lnTo>
                  <a:lnTo>
                    <a:pt x="1116735" y="727458"/>
                  </a:lnTo>
                  <a:lnTo>
                    <a:pt x="1095502" y="765220"/>
                  </a:lnTo>
                  <a:lnTo>
                    <a:pt x="1070976" y="801153"/>
                  </a:lnTo>
                  <a:lnTo>
                    <a:pt x="1043334" y="835102"/>
                  </a:lnTo>
                  <a:lnTo>
                    <a:pt x="1012750" y="866912"/>
                  </a:lnTo>
                  <a:lnTo>
                    <a:pt x="979400" y="896428"/>
                  </a:lnTo>
                  <a:lnTo>
                    <a:pt x="943459" y="923496"/>
                  </a:lnTo>
                  <a:lnTo>
                    <a:pt x="905102" y="947959"/>
                  </a:lnTo>
                  <a:lnTo>
                    <a:pt x="864505" y="969663"/>
                  </a:lnTo>
                  <a:lnTo>
                    <a:pt x="821842" y="988453"/>
                  </a:lnTo>
                  <a:lnTo>
                    <a:pt x="777290" y="1004174"/>
                  </a:lnTo>
                  <a:lnTo>
                    <a:pt x="731024" y="1016672"/>
                  </a:lnTo>
                  <a:lnTo>
                    <a:pt x="683219" y="1025791"/>
                  </a:lnTo>
                  <a:lnTo>
                    <a:pt x="634049" y="1031375"/>
                  </a:lnTo>
                  <a:lnTo>
                    <a:pt x="583692" y="1033271"/>
                  </a:lnTo>
                  <a:lnTo>
                    <a:pt x="533334" y="1031375"/>
                  </a:lnTo>
                  <a:lnTo>
                    <a:pt x="484164" y="1025791"/>
                  </a:lnTo>
                  <a:lnTo>
                    <a:pt x="436359" y="1016672"/>
                  </a:lnTo>
                  <a:lnTo>
                    <a:pt x="390093" y="1004174"/>
                  </a:lnTo>
                  <a:lnTo>
                    <a:pt x="345541" y="988453"/>
                  </a:lnTo>
                  <a:lnTo>
                    <a:pt x="302878" y="969663"/>
                  </a:lnTo>
                  <a:lnTo>
                    <a:pt x="262281" y="947959"/>
                  </a:lnTo>
                  <a:lnTo>
                    <a:pt x="223924" y="923496"/>
                  </a:lnTo>
                  <a:lnTo>
                    <a:pt x="187983" y="896428"/>
                  </a:lnTo>
                  <a:lnTo>
                    <a:pt x="154633" y="866912"/>
                  </a:lnTo>
                  <a:lnTo>
                    <a:pt x="124049" y="835102"/>
                  </a:lnTo>
                  <a:lnTo>
                    <a:pt x="96407" y="801153"/>
                  </a:lnTo>
                  <a:lnTo>
                    <a:pt x="71881" y="765220"/>
                  </a:lnTo>
                  <a:lnTo>
                    <a:pt x="50648" y="727458"/>
                  </a:lnTo>
                  <a:lnTo>
                    <a:pt x="32882" y="688022"/>
                  </a:lnTo>
                  <a:lnTo>
                    <a:pt x="18759" y="647066"/>
                  </a:lnTo>
                  <a:lnTo>
                    <a:pt x="8454" y="604747"/>
                  </a:lnTo>
                  <a:lnTo>
                    <a:pt x="2142" y="561218"/>
                  </a:lnTo>
                  <a:lnTo>
                    <a:pt x="0" y="516635"/>
                  </a:lnTo>
                  <a:close/>
                </a:path>
              </a:pathLst>
            </a:custGeom>
            <a:ln w="25908">
              <a:solidFill>
                <a:srgbClr val="DF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18969" y="5009769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ahoma"/>
                <a:cs typeface="Tahoma"/>
              </a:rPr>
              <a:t>Fiscalías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23007" y="4335653"/>
            <a:ext cx="307340" cy="257810"/>
          </a:xfrm>
          <a:custGeom>
            <a:avLst/>
            <a:gdLst/>
            <a:ahLst/>
            <a:cxnLst/>
            <a:rect l="l" t="t" r="r" b="b"/>
            <a:pathLst>
              <a:path w="307339" h="257810">
                <a:moveTo>
                  <a:pt x="104267" y="0"/>
                </a:moveTo>
                <a:lnTo>
                  <a:pt x="0" y="177927"/>
                </a:lnTo>
                <a:lnTo>
                  <a:pt x="61341" y="149860"/>
                </a:lnTo>
                <a:lnTo>
                  <a:pt x="110617" y="257683"/>
                </a:lnTo>
                <a:lnTo>
                  <a:pt x="294894" y="173609"/>
                </a:lnTo>
                <a:lnTo>
                  <a:pt x="245618" y="65786"/>
                </a:lnTo>
                <a:lnTo>
                  <a:pt x="306959" y="37719"/>
                </a:lnTo>
                <a:lnTo>
                  <a:pt x="104267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9041" y="3239261"/>
            <a:ext cx="1167765" cy="1033780"/>
          </a:xfrm>
          <a:custGeom>
            <a:avLst/>
            <a:gdLst/>
            <a:ahLst/>
            <a:cxnLst/>
            <a:rect l="l" t="t" r="r" b="b"/>
            <a:pathLst>
              <a:path w="1167764" h="1033779">
                <a:moveTo>
                  <a:pt x="0" y="516636"/>
                </a:moveTo>
                <a:lnTo>
                  <a:pt x="2142" y="472053"/>
                </a:lnTo>
                <a:lnTo>
                  <a:pt x="8454" y="428524"/>
                </a:lnTo>
                <a:lnTo>
                  <a:pt x="18759" y="386205"/>
                </a:lnTo>
                <a:lnTo>
                  <a:pt x="32882" y="345249"/>
                </a:lnTo>
                <a:lnTo>
                  <a:pt x="50648" y="305813"/>
                </a:lnTo>
                <a:lnTo>
                  <a:pt x="71881" y="268051"/>
                </a:lnTo>
                <a:lnTo>
                  <a:pt x="96407" y="232118"/>
                </a:lnTo>
                <a:lnTo>
                  <a:pt x="124049" y="198169"/>
                </a:lnTo>
                <a:lnTo>
                  <a:pt x="154633" y="166359"/>
                </a:lnTo>
                <a:lnTo>
                  <a:pt x="187983" y="136843"/>
                </a:lnTo>
                <a:lnTo>
                  <a:pt x="223924" y="109775"/>
                </a:lnTo>
                <a:lnTo>
                  <a:pt x="262281" y="85312"/>
                </a:lnTo>
                <a:lnTo>
                  <a:pt x="302878" y="63608"/>
                </a:lnTo>
                <a:lnTo>
                  <a:pt x="345541" y="44818"/>
                </a:lnTo>
                <a:lnTo>
                  <a:pt x="390093" y="29097"/>
                </a:lnTo>
                <a:lnTo>
                  <a:pt x="436359" y="16599"/>
                </a:lnTo>
                <a:lnTo>
                  <a:pt x="484164" y="7480"/>
                </a:lnTo>
                <a:lnTo>
                  <a:pt x="533334" y="1896"/>
                </a:lnTo>
                <a:lnTo>
                  <a:pt x="583691" y="0"/>
                </a:lnTo>
                <a:lnTo>
                  <a:pt x="634049" y="1896"/>
                </a:lnTo>
                <a:lnTo>
                  <a:pt x="683219" y="7480"/>
                </a:lnTo>
                <a:lnTo>
                  <a:pt x="731024" y="16599"/>
                </a:lnTo>
                <a:lnTo>
                  <a:pt x="777290" y="29097"/>
                </a:lnTo>
                <a:lnTo>
                  <a:pt x="821842" y="44818"/>
                </a:lnTo>
                <a:lnTo>
                  <a:pt x="864505" y="63608"/>
                </a:lnTo>
                <a:lnTo>
                  <a:pt x="905102" y="85312"/>
                </a:lnTo>
                <a:lnTo>
                  <a:pt x="943459" y="109775"/>
                </a:lnTo>
                <a:lnTo>
                  <a:pt x="979400" y="136843"/>
                </a:lnTo>
                <a:lnTo>
                  <a:pt x="1012750" y="166359"/>
                </a:lnTo>
                <a:lnTo>
                  <a:pt x="1043334" y="198169"/>
                </a:lnTo>
                <a:lnTo>
                  <a:pt x="1070976" y="232118"/>
                </a:lnTo>
                <a:lnTo>
                  <a:pt x="1095502" y="268051"/>
                </a:lnTo>
                <a:lnTo>
                  <a:pt x="1116735" y="305813"/>
                </a:lnTo>
                <a:lnTo>
                  <a:pt x="1134501" y="345249"/>
                </a:lnTo>
                <a:lnTo>
                  <a:pt x="1148624" y="386205"/>
                </a:lnTo>
                <a:lnTo>
                  <a:pt x="1158929" y="428524"/>
                </a:lnTo>
                <a:lnTo>
                  <a:pt x="1165241" y="472053"/>
                </a:lnTo>
                <a:lnTo>
                  <a:pt x="1167384" y="516636"/>
                </a:lnTo>
                <a:lnTo>
                  <a:pt x="1165241" y="561218"/>
                </a:lnTo>
                <a:lnTo>
                  <a:pt x="1158929" y="604747"/>
                </a:lnTo>
                <a:lnTo>
                  <a:pt x="1148624" y="647066"/>
                </a:lnTo>
                <a:lnTo>
                  <a:pt x="1134501" y="688022"/>
                </a:lnTo>
                <a:lnTo>
                  <a:pt x="1116735" y="727458"/>
                </a:lnTo>
                <a:lnTo>
                  <a:pt x="1095502" y="765220"/>
                </a:lnTo>
                <a:lnTo>
                  <a:pt x="1070976" y="801153"/>
                </a:lnTo>
                <a:lnTo>
                  <a:pt x="1043334" y="835102"/>
                </a:lnTo>
                <a:lnTo>
                  <a:pt x="1012750" y="866912"/>
                </a:lnTo>
                <a:lnTo>
                  <a:pt x="979400" y="896428"/>
                </a:lnTo>
                <a:lnTo>
                  <a:pt x="943459" y="923496"/>
                </a:lnTo>
                <a:lnTo>
                  <a:pt x="905102" y="947959"/>
                </a:lnTo>
                <a:lnTo>
                  <a:pt x="864505" y="969663"/>
                </a:lnTo>
                <a:lnTo>
                  <a:pt x="821842" y="988453"/>
                </a:lnTo>
                <a:lnTo>
                  <a:pt x="777290" y="1004174"/>
                </a:lnTo>
                <a:lnTo>
                  <a:pt x="731024" y="1016672"/>
                </a:lnTo>
                <a:lnTo>
                  <a:pt x="683219" y="1025791"/>
                </a:lnTo>
                <a:lnTo>
                  <a:pt x="634049" y="1031375"/>
                </a:lnTo>
                <a:lnTo>
                  <a:pt x="583691" y="1033271"/>
                </a:lnTo>
                <a:lnTo>
                  <a:pt x="533334" y="1031375"/>
                </a:lnTo>
                <a:lnTo>
                  <a:pt x="484164" y="1025791"/>
                </a:lnTo>
                <a:lnTo>
                  <a:pt x="436359" y="1016672"/>
                </a:lnTo>
                <a:lnTo>
                  <a:pt x="390093" y="1004174"/>
                </a:lnTo>
                <a:lnTo>
                  <a:pt x="345541" y="988453"/>
                </a:lnTo>
                <a:lnTo>
                  <a:pt x="302878" y="969663"/>
                </a:lnTo>
                <a:lnTo>
                  <a:pt x="262281" y="947959"/>
                </a:lnTo>
                <a:lnTo>
                  <a:pt x="223924" y="923496"/>
                </a:lnTo>
                <a:lnTo>
                  <a:pt x="187983" y="896428"/>
                </a:lnTo>
                <a:lnTo>
                  <a:pt x="154633" y="866912"/>
                </a:lnTo>
                <a:lnTo>
                  <a:pt x="124049" y="835102"/>
                </a:lnTo>
                <a:lnTo>
                  <a:pt x="96407" y="801153"/>
                </a:lnTo>
                <a:lnTo>
                  <a:pt x="71881" y="765220"/>
                </a:lnTo>
                <a:lnTo>
                  <a:pt x="50648" y="727458"/>
                </a:lnTo>
                <a:lnTo>
                  <a:pt x="32882" y="688022"/>
                </a:lnTo>
                <a:lnTo>
                  <a:pt x="18759" y="647066"/>
                </a:lnTo>
                <a:lnTo>
                  <a:pt x="8454" y="604747"/>
                </a:lnTo>
                <a:lnTo>
                  <a:pt x="2142" y="561218"/>
                </a:lnTo>
                <a:lnTo>
                  <a:pt x="0" y="516636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14880" y="3569589"/>
            <a:ext cx="694690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8895" marR="5080" indent="-36830">
              <a:lnSpc>
                <a:spcPts val="1190"/>
              </a:lnSpc>
              <a:spcBef>
                <a:spcPts val="250"/>
              </a:spcBef>
            </a:pPr>
            <a:r>
              <a:rPr sz="1100" spc="-35" dirty="0">
                <a:latin typeface="Tahoma"/>
                <a:cs typeface="Tahoma"/>
              </a:rPr>
              <a:t>J</a:t>
            </a:r>
            <a:r>
              <a:rPr sz="1100" spc="-15" dirty="0">
                <a:latin typeface="Tahoma"/>
                <a:cs typeface="Tahoma"/>
              </a:rPr>
              <a:t>uz</a:t>
            </a:r>
            <a:r>
              <a:rPr sz="1100" spc="20" dirty="0">
                <a:latin typeface="Tahoma"/>
                <a:cs typeface="Tahoma"/>
              </a:rPr>
              <a:t>g</a:t>
            </a:r>
            <a:r>
              <a:rPr sz="1100" spc="4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d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y  </a:t>
            </a:r>
            <a:r>
              <a:rPr sz="1100" spc="-10" dirty="0">
                <a:latin typeface="Tahoma"/>
                <a:cs typeface="Tahoma"/>
              </a:rPr>
              <a:t>tribunales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07870" y="3039491"/>
            <a:ext cx="332740" cy="162560"/>
          </a:xfrm>
          <a:custGeom>
            <a:avLst/>
            <a:gdLst/>
            <a:ahLst/>
            <a:cxnLst/>
            <a:rect l="l" t="t" r="r" b="b"/>
            <a:pathLst>
              <a:path w="332739" h="162560">
                <a:moveTo>
                  <a:pt x="178943" y="0"/>
                </a:moveTo>
                <a:lnTo>
                  <a:pt x="0" y="43561"/>
                </a:lnTo>
                <a:lnTo>
                  <a:pt x="66548" y="55118"/>
                </a:lnTo>
                <a:lnTo>
                  <a:pt x="53848" y="127635"/>
                </a:lnTo>
                <a:lnTo>
                  <a:pt x="253365" y="162306"/>
                </a:lnTo>
                <a:lnTo>
                  <a:pt x="266065" y="89916"/>
                </a:lnTo>
                <a:lnTo>
                  <a:pt x="332486" y="101473"/>
                </a:lnTo>
                <a:lnTo>
                  <a:pt x="17894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77948" y="2199513"/>
            <a:ext cx="82105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905" algn="ctr">
              <a:lnSpc>
                <a:spcPts val="1190"/>
              </a:lnSpc>
              <a:spcBef>
                <a:spcPts val="250"/>
              </a:spcBef>
            </a:pPr>
            <a:r>
              <a:rPr sz="1100" spc="15" dirty="0">
                <a:latin typeface="Tahoma"/>
                <a:cs typeface="Tahoma"/>
              </a:rPr>
              <a:t>Oficinas </a:t>
            </a:r>
            <a:r>
              <a:rPr sz="1100" spc="5" dirty="0">
                <a:latin typeface="Tahoma"/>
                <a:cs typeface="Tahoma"/>
              </a:rPr>
              <a:t>de 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atención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a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la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víctima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26105" y="798512"/>
            <a:ext cx="1242060" cy="1249680"/>
            <a:chOff x="2626105" y="798512"/>
            <a:chExt cx="1242060" cy="1249680"/>
          </a:xfrm>
        </p:grpSpPr>
        <p:sp>
          <p:nvSpPr>
            <p:cNvPr id="39" name="object 39"/>
            <p:cNvSpPr/>
            <p:nvPr/>
          </p:nvSpPr>
          <p:spPr>
            <a:xfrm>
              <a:off x="2626105" y="1788033"/>
              <a:ext cx="276225" cy="260350"/>
            </a:xfrm>
            <a:custGeom>
              <a:avLst/>
              <a:gdLst/>
              <a:ahLst/>
              <a:cxnLst/>
              <a:rect l="l" t="t" r="r" b="b"/>
              <a:pathLst>
                <a:path w="276225" h="260350">
                  <a:moveTo>
                    <a:pt x="21081" y="0"/>
                  </a:moveTo>
                  <a:lnTo>
                    <a:pt x="72136" y="44195"/>
                  </a:lnTo>
                  <a:lnTo>
                    <a:pt x="0" y="127380"/>
                  </a:lnTo>
                  <a:lnTo>
                    <a:pt x="153035" y="260095"/>
                  </a:lnTo>
                  <a:lnTo>
                    <a:pt x="225170" y="176783"/>
                  </a:lnTo>
                  <a:lnTo>
                    <a:pt x="276225" y="220979"/>
                  </a:lnTo>
                  <a:lnTo>
                    <a:pt x="220725" y="27304"/>
                  </a:lnTo>
                  <a:lnTo>
                    <a:pt x="21081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87573" y="811529"/>
              <a:ext cx="1167765" cy="1033780"/>
            </a:xfrm>
            <a:custGeom>
              <a:avLst/>
              <a:gdLst/>
              <a:ahLst/>
              <a:cxnLst/>
              <a:rect l="l" t="t" r="r" b="b"/>
              <a:pathLst>
                <a:path w="1167764" h="1033780">
                  <a:moveTo>
                    <a:pt x="583691" y="0"/>
                  </a:moveTo>
                  <a:lnTo>
                    <a:pt x="533334" y="1896"/>
                  </a:lnTo>
                  <a:lnTo>
                    <a:pt x="484164" y="7480"/>
                  </a:lnTo>
                  <a:lnTo>
                    <a:pt x="436359" y="16599"/>
                  </a:lnTo>
                  <a:lnTo>
                    <a:pt x="390093" y="29097"/>
                  </a:lnTo>
                  <a:lnTo>
                    <a:pt x="345541" y="44818"/>
                  </a:lnTo>
                  <a:lnTo>
                    <a:pt x="302878" y="63608"/>
                  </a:lnTo>
                  <a:lnTo>
                    <a:pt x="262281" y="85312"/>
                  </a:lnTo>
                  <a:lnTo>
                    <a:pt x="223924" y="109775"/>
                  </a:lnTo>
                  <a:lnTo>
                    <a:pt x="187983" y="136843"/>
                  </a:lnTo>
                  <a:lnTo>
                    <a:pt x="154633" y="166359"/>
                  </a:lnTo>
                  <a:lnTo>
                    <a:pt x="124049" y="198169"/>
                  </a:lnTo>
                  <a:lnTo>
                    <a:pt x="96407" y="232118"/>
                  </a:lnTo>
                  <a:lnTo>
                    <a:pt x="71881" y="268051"/>
                  </a:lnTo>
                  <a:lnTo>
                    <a:pt x="50648" y="305813"/>
                  </a:lnTo>
                  <a:lnTo>
                    <a:pt x="32882" y="345249"/>
                  </a:lnTo>
                  <a:lnTo>
                    <a:pt x="18759" y="386205"/>
                  </a:lnTo>
                  <a:lnTo>
                    <a:pt x="8454" y="428524"/>
                  </a:lnTo>
                  <a:lnTo>
                    <a:pt x="2142" y="472053"/>
                  </a:lnTo>
                  <a:lnTo>
                    <a:pt x="0" y="516636"/>
                  </a:lnTo>
                  <a:lnTo>
                    <a:pt x="2142" y="561218"/>
                  </a:lnTo>
                  <a:lnTo>
                    <a:pt x="8454" y="604747"/>
                  </a:lnTo>
                  <a:lnTo>
                    <a:pt x="18759" y="647066"/>
                  </a:lnTo>
                  <a:lnTo>
                    <a:pt x="32882" y="688022"/>
                  </a:lnTo>
                  <a:lnTo>
                    <a:pt x="50648" y="727458"/>
                  </a:lnTo>
                  <a:lnTo>
                    <a:pt x="71881" y="765220"/>
                  </a:lnTo>
                  <a:lnTo>
                    <a:pt x="96407" y="801153"/>
                  </a:lnTo>
                  <a:lnTo>
                    <a:pt x="124049" y="835102"/>
                  </a:lnTo>
                  <a:lnTo>
                    <a:pt x="154633" y="866912"/>
                  </a:lnTo>
                  <a:lnTo>
                    <a:pt x="187983" y="896428"/>
                  </a:lnTo>
                  <a:lnTo>
                    <a:pt x="223924" y="923496"/>
                  </a:lnTo>
                  <a:lnTo>
                    <a:pt x="262281" y="947959"/>
                  </a:lnTo>
                  <a:lnTo>
                    <a:pt x="302878" y="969663"/>
                  </a:lnTo>
                  <a:lnTo>
                    <a:pt x="345541" y="988453"/>
                  </a:lnTo>
                  <a:lnTo>
                    <a:pt x="390093" y="1004174"/>
                  </a:lnTo>
                  <a:lnTo>
                    <a:pt x="436359" y="1016672"/>
                  </a:lnTo>
                  <a:lnTo>
                    <a:pt x="484164" y="1025791"/>
                  </a:lnTo>
                  <a:lnTo>
                    <a:pt x="533334" y="1031375"/>
                  </a:lnTo>
                  <a:lnTo>
                    <a:pt x="583691" y="1033272"/>
                  </a:lnTo>
                  <a:lnTo>
                    <a:pt x="634049" y="1031375"/>
                  </a:lnTo>
                  <a:lnTo>
                    <a:pt x="683219" y="1025791"/>
                  </a:lnTo>
                  <a:lnTo>
                    <a:pt x="731024" y="1016672"/>
                  </a:lnTo>
                  <a:lnTo>
                    <a:pt x="777290" y="1004174"/>
                  </a:lnTo>
                  <a:lnTo>
                    <a:pt x="821842" y="988453"/>
                  </a:lnTo>
                  <a:lnTo>
                    <a:pt x="864505" y="969663"/>
                  </a:lnTo>
                  <a:lnTo>
                    <a:pt x="905102" y="947959"/>
                  </a:lnTo>
                  <a:lnTo>
                    <a:pt x="943459" y="923496"/>
                  </a:lnTo>
                  <a:lnTo>
                    <a:pt x="979400" y="896428"/>
                  </a:lnTo>
                  <a:lnTo>
                    <a:pt x="1012750" y="866912"/>
                  </a:lnTo>
                  <a:lnTo>
                    <a:pt x="1043334" y="835102"/>
                  </a:lnTo>
                  <a:lnTo>
                    <a:pt x="1070976" y="801153"/>
                  </a:lnTo>
                  <a:lnTo>
                    <a:pt x="1095502" y="765220"/>
                  </a:lnTo>
                  <a:lnTo>
                    <a:pt x="1116735" y="727458"/>
                  </a:lnTo>
                  <a:lnTo>
                    <a:pt x="1134501" y="688022"/>
                  </a:lnTo>
                  <a:lnTo>
                    <a:pt x="1148624" y="647066"/>
                  </a:lnTo>
                  <a:lnTo>
                    <a:pt x="1158929" y="604747"/>
                  </a:lnTo>
                  <a:lnTo>
                    <a:pt x="1165241" y="561218"/>
                  </a:lnTo>
                  <a:lnTo>
                    <a:pt x="1167384" y="516636"/>
                  </a:lnTo>
                  <a:lnTo>
                    <a:pt x="1165241" y="472053"/>
                  </a:lnTo>
                  <a:lnTo>
                    <a:pt x="1158929" y="428524"/>
                  </a:lnTo>
                  <a:lnTo>
                    <a:pt x="1148624" y="386205"/>
                  </a:lnTo>
                  <a:lnTo>
                    <a:pt x="1134501" y="345249"/>
                  </a:lnTo>
                  <a:lnTo>
                    <a:pt x="1116735" y="305813"/>
                  </a:lnTo>
                  <a:lnTo>
                    <a:pt x="1095502" y="268051"/>
                  </a:lnTo>
                  <a:lnTo>
                    <a:pt x="1070976" y="232118"/>
                  </a:lnTo>
                  <a:lnTo>
                    <a:pt x="1043334" y="198169"/>
                  </a:lnTo>
                  <a:lnTo>
                    <a:pt x="1012750" y="166359"/>
                  </a:lnTo>
                  <a:lnTo>
                    <a:pt x="979400" y="136843"/>
                  </a:lnTo>
                  <a:lnTo>
                    <a:pt x="943459" y="109775"/>
                  </a:lnTo>
                  <a:lnTo>
                    <a:pt x="905102" y="85312"/>
                  </a:lnTo>
                  <a:lnTo>
                    <a:pt x="864505" y="63608"/>
                  </a:lnTo>
                  <a:lnTo>
                    <a:pt x="821842" y="44818"/>
                  </a:lnTo>
                  <a:lnTo>
                    <a:pt x="777290" y="29097"/>
                  </a:lnTo>
                  <a:lnTo>
                    <a:pt x="731024" y="16599"/>
                  </a:lnTo>
                  <a:lnTo>
                    <a:pt x="683219" y="7480"/>
                  </a:lnTo>
                  <a:lnTo>
                    <a:pt x="634049" y="1896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87573" y="811529"/>
              <a:ext cx="1167765" cy="1033780"/>
            </a:xfrm>
            <a:custGeom>
              <a:avLst/>
              <a:gdLst/>
              <a:ahLst/>
              <a:cxnLst/>
              <a:rect l="l" t="t" r="r" b="b"/>
              <a:pathLst>
                <a:path w="1167764" h="1033780">
                  <a:moveTo>
                    <a:pt x="0" y="516636"/>
                  </a:moveTo>
                  <a:lnTo>
                    <a:pt x="2142" y="472053"/>
                  </a:lnTo>
                  <a:lnTo>
                    <a:pt x="8454" y="428524"/>
                  </a:lnTo>
                  <a:lnTo>
                    <a:pt x="18759" y="386205"/>
                  </a:lnTo>
                  <a:lnTo>
                    <a:pt x="32882" y="345249"/>
                  </a:lnTo>
                  <a:lnTo>
                    <a:pt x="50648" y="305813"/>
                  </a:lnTo>
                  <a:lnTo>
                    <a:pt x="71881" y="268051"/>
                  </a:lnTo>
                  <a:lnTo>
                    <a:pt x="96407" y="232118"/>
                  </a:lnTo>
                  <a:lnTo>
                    <a:pt x="124049" y="198169"/>
                  </a:lnTo>
                  <a:lnTo>
                    <a:pt x="154633" y="166359"/>
                  </a:lnTo>
                  <a:lnTo>
                    <a:pt x="187983" y="136843"/>
                  </a:lnTo>
                  <a:lnTo>
                    <a:pt x="223924" y="109775"/>
                  </a:lnTo>
                  <a:lnTo>
                    <a:pt x="262281" y="85312"/>
                  </a:lnTo>
                  <a:lnTo>
                    <a:pt x="302878" y="63608"/>
                  </a:lnTo>
                  <a:lnTo>
                    <a:pt x="345541" y="44818"/>
                  </a:lnTo>
                  <a:lnTo>
                    <a:pt x="390093" y="29097"/>
                  </a:lnTo>
                  <a:lnTo>
                    <a:pt x="436359" y="16599"/>
                  </a:lnTo>
                  <a:lnTo>
                    <a:pt x="484164" y="7480"/>
                  </a:lnTo>
                  <a:lnTo>
                    <a:pt x="533334" y="1896"/>
                  </a:lnTo>
                  <a:lnTo>
                    <a:pt x="583691" y="0"/>
                  </a:lnTo>
                  <a:lnTo>
                    <a:pt x="634049" y="1896"/>
                  </a:lnTo>
                  <a:lnTo>
                    <a:pt x="683219" y="7480"/>
                  </a:lnTo>
                  <a:lnTo>
                    <a:pt x="731024" y="16599"/>
                  </a:lnTo>
                  <a:lnTo>
                    <a:pt x="777290" y="29097"/>
                  </a:lnTo>
                  <a:lnTo>
                    <a:pt x="821842" y="44818"/>
                  </a:lnTo>
                  <a:lnTo>
                    <a:pt x="864505" y="63608"/>
                  </a:lnTo>
                  <a:lnTo>
                    <a:pt x="905102" y="85312"/>
                  </a:lnTo>
                  <a:lnTo>
                    <a:pt x="943459" y="109775"/>
                  </a:lnTo>
                  <a:lnTo>
                    <a:pt x="979400" y="136843"/>
                  </a:lnTo>
                  <a:lnTo>
                    <a:pt x="1012750" y="166359"/>
                  </a:lnTo>
                  <a:lnTo>
                    <a:pt x="1043334" y="198169"/>
                  </a:lnTo>
                  <a:lnTo>
                    <a:pt x="1070976" y="232118"/>
                  </a:lnTo>
                  <a:lnTo>
                    <a:pt x="1095502" y="268051"/>
                  </a:lnTo>
                  <a:lnTo>
                    <a:pt x="1116735" y="305813"/>
                  </a:lnTo>
                  <a:lnTo>
                    <a:pt x="1134501" y="345249"/>
                  </a:lnTo>
                  <a:lnTo>
                    <a:pt x="1148624" y="386205"/>
                  </a:lnTo>
                  <a:lnTo>
                    <a:pt x="1158929" y="428524"/>
                  </a:lnTo>
                  <a:lnTo>
                    <a:pt x="1165241" y="472053"/>
                  </a:lnTo>
                  <a:lnTo>
                    <a:pt x="1167384" y="516636"/>
                  </a:lnTo>
                  <a:lnTo>
                    <a:pt x="1165241" y="561218"/>
                  </a:lnTo>
                  <a:lnTo>
                    <a:pt x="1158929" y="604747"/>
                  </a:lnTo>
                  <a:lnTo>
                    <a:pt x="1148624" y="647066"/>
                  </a:lnTo>
                  <a:lnTo>
                    <a:pt x="1134501" y="688022"/>
                  </a:lnTo>
                  <a:lnTo>
                    <a:pt x="1116735" y="727458"/>
                  </a:lnTo>
                  <a:lnTo>
                    <a:pt x="1095502" y="765220"/>
                  </a:lnTo>
                  <a:lnTo>
                    <a:pt x="1070976" y="801153"/>
                  </a:lnTo>
                  <a:lnTo>
                    <a:pt x="1043334" y="835102"/>
                  </a:lnTo>
                  <a:lnTo>
                    <a:pt x="1012750" y="866912"/>
                  </a:lnTo>
                  <a:lnTo>
                    <a:pt x="979400" y="896428"/>
                  </a:lnTo>
                  <a:lnTo>
                    <a:pt x="943459" y="923496"/>
                  </a:lnTo>
                  <a:lnTo>
                    <a:pt x="905102" y="947959"/>
                  </a:lnTo>
                  <a:lnTo>
                    <a:pt x="864505" y="969663"/>
                  </a:lnTo>
                  <a:lnTo>
                    <a:pt x="821842" y="988453"/>
                  </a:lnTo>
                  <a:lnTo>
                    <a:pt x="777290" y="1004174"/>
                  </a:lnTo>
                  <a:lnTo>
                    <a:pt x="731024" y="1016672"/>
                  </a:lnTo>
                  <a:lnTo>
                    <a:pt x="683219" y="1025791"/>
                  </a:lnTo>
                  <a:lnTo>
                    <a:pt x="634049" y="1031375"/>
                  </a:lnTo>
                  <a:lnTo>
                    <a:pt x="583691" y="1033272"/>
                  </a:lnTo>
                  <a:lnTo>
                    <a:pt x="533334" y="1031375"/>
                  </a:lnTo>
                  <a:lnTo>
                    <a:pt x="484164" y="1025791"/>
                  </a:lnTo>
                  <a:lnTo>
                    <a:pt x="436359" y="1016672"/>
                  </a:lnTo>
                  <a:lnTo>
                    <a:pt x="390093" y="1004174"/>
                  </a:lnTo>
                  <a:lnTo>
                    <a:pt x="345541" y="988453"/>
                  </a:lnTo>
                  <a:lnTo>
                    <a:pt x="302878" y="969663"/>
                  </a:lnTo>
                  <a:lnTo>
                    <a:pt x="262281" y="947959"/>
                  </a:lnTo>
                  <a:lnTo>
                    <a:pt x="223924" y="923496"/>
                  </a:lnTo>
                  <a:lnTo>
                    <a:pt x="187983" y="896428"/>
                  </a:lnTo>
                  <a:lnTo>
                    <a:pt x="154633" y="866912"/>
                  </a:lnTo>
                  <a:lnTo>
                    <a:pt x="124049" y="835102"/>
                  </a:lnTo>
                  <a:lnTo>
                    <a:pt x="96407" y="801153"/>
                  </a:lnTo>
                  <a:lnTo>
                    <a:pt x="71881" y="765220"/>
                  </a:lnTo>
                  <a:lnTo>
                    <a:pt x="50648" y="727458"/>
                  </a:lnTo>
                  <a:lnTo>
                    <a:pt x="32882" y="688022"/>
                  </a:lnTo>
                  <a:lnTo>
                    <a:pt x="18759" y="647066"/>
                  </a:lnTo>
                  <a:lnTo>
                    <a:pt x="8454" y="604747"/>
                  </a:lnTo>
                  <a:lnTo>
                    <a:pt x="2142" y="561218"/>
                  </a:lnTo>
                  <a:lnTo>
                    <a:pt x="0" y="516636"/>
                  </a:lnTo>
                  <a:close/>
                </a:path>
              </a:pathLst>
            </a:custGeom>
            <a:ln w="25908">
              <a:solidFill>
                <a:srgbClr val="DF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69819" y="1140968"/>
            <a:ext cx="802005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9230" marR="5080" indent="-177165">
              <a:lnSpc>
                <a:spcPts val="1190"/>
              </a:lnSpc>
              <a:spcBef>
                <a:spcPts val="250"/>
              </a:spcBef>
            </a:pPr>
            <a:r>
              <a:rPr sz="1100" spc="-10" dirty="0">
                <a:latin typeface="Tahoma"/>
                <a:cs typeface="Tahoma"/>
              </a:rPr>
              <a:t>Defensor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del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pueblo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43273" y="910589"/>
            <a:ext cx="205740" cy="316230"/>
          </a:xfrm>
          <a:custGeom>
            <a:avLst/>
            <a:gdLst/>
            <a:ahLst/>
            <a:cxnLst/>
            <a:rect l="l" t="t" r="r" b="b"/>
            <a:pathLst>
              <a:path w="205739" h="316230">
                <a:moveTo>
                  <a:pt x="61467" y="0"/>
                </a:moveTo>
                <a:lnTo>
                  <a:pt x="84962" y="63246"/>
                </a:lnTo>
                <a:lnTo>
                  <a:pt x="0" y="94869"/>
                </a:lnTo>
                <a:lnTo>
                  <a:pt x="70612" y="284607"/>
                </a:lnTo>
                <a:lnTo>
                  <a:pt x="155701" y="252984"/>
                </a:lnTo>
                <a:lnTo>
                  <a:pt x="179197" y="316230"/>
                </a:lnTo>
                <a:lnTo>
                  <a:pt x="205359" y="126492"/>
                </a:lnTo>
                <a:lnTo>
                  <a:pt x="61467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87648" y="2959735"/>
            <a:ext cx="2848610" cy="10648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80"/>
              </a:spcBef>
            </a:pPr>
            <a:r>
              <a:rPr sz="2500" spc="-45" dirty="0">
                <a:solidFill>
                  <a:srgbClr val="DF1F23"/>
                </a:solidFill>
                <a:latin typeface="Tahoma"/>
                <a:cs typeface="Tahoma"/>
              </a:rPr>
              <a:t>Las</a:t>
            </a:r>
            <a:r>
              <a:rPr sz="2500" spc="-8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DF1F23"/>
                </a:solidFill>
                <a:latin typeface="Tahoma"/>
                <a:cs typeface="Tahoma"/>
              </a:rPr>
              <a:t>Líneas</a:t>
            </a:r>
            <a:r>
              <a:rPr sz="2500" spc="-9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DF1F23"/>
                </a:solidFill>
                <a:latin typeface="Tahoma"/>
                <a:cs typeface="Tahoma"/>
              </a:rPr>
              <a:t>de</a:t>
            </a:r>
            <a:r>
              <a:rPr sz="2500" spc="-7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DF1F23"/>
                </a:solidFill>
                <a:latin typeface="Tahoma"/>
                <a:cs typeface="Tahoma"/>
              </a:rPr>
              <a:t>Ayuda </a:t>
            </a:r>
            <a:r>
              <a:rPr sz="2500" spc="-76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500" spc="45" dirty="0">
                <a:solidFill>
                  <a:srgbClr val="DF1F23"/>
                </a:solidFill>
                <a:latin typeface="Tahoma"/>
                <a:cs typeface="Tahoma"/>
              </a:rPr>
              <a:t>ANAR </a:t>
            </a:r>
            <a:r>
              <a:rPr sz="1800" spc="5" dirty="0">
                <a:solidFill>
                  <a:srgbClr val="7E7E7E"/>
                </a:solidFill>
                <a:latin typeface="Tahoma"/>
                <a:cs typeface="Tahoma"/>
              </a:rPr>
              <a:t>trabajan 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en </a:t>
            </a:r>
            <a:r>
              <a:rPr sz="18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7E7E7E"/>
                </a:solidFill>
                <a:latin typeface="Tahoma"/>
                <a:cs typeface="Tahoma"/>
              </a:rPr>
              <a:t>coordinación</a:t>
            </a:r>
            <a:r>
              <a:rPr sz="1800" spc="-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ahoma"/>
                <a:cs typeface="Tahoma"/>
              </a:rPr>
              <a:t>con: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5091" y="3640835"/>
            <a:ext cx="8577580" cy="2932430"/>
            <a:chOff x="355091" y="3640835"/>
            <a:chExt cx="8577580" cy="2932430"/>
          </a:xfrm>
        </p:grpSpPr>
        <p:sp>
          <p:nvSpPr>
            <p:cNvPr id="46" name="object 46"/>
            <p:cNvSpPr/>
            <p:nvPr/>
          </p:nvSpPr>
          <p:spPr>
            <a:xfrm>
              <a:off x="356615" y="6569963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49" name="object 49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153025" y="6052841"/>
            <a:ext cx="589915" cy="1936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ur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20" dirty="0">
                <a:latin typeface="Tahoma"/>
                <a:cs typeface="Tahoma"/>
              </a:rPr>
              <a:t>p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4" name="Marcador de número de diapositiva 53">
            <a:extLst>
              <a:ext uri="{FF2B5EF4-FFF2-40B4-BE49-F238E27FC236}">
                <a16:creationId xmlns:a16="http://schemas.microsoft.com/office/drawing/2014/main" id="{EC6658B2-A83E-1A66-E943-3D755AEEDF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16</a:t>
            </a:fld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614" y="401193"/>
            <a:ext cx="41167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9140" marR="5080" indent="-7270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DERIVACIONES</a:t>
            </a:r>
            <a:r>
              <a:rPr spc="-105" dirty="0"/>
              <a:t> </a:t>
            </a:r>
            <a:r>
              <a:rPr spc="-80" dirty="0"/>
              <a:t>E</a:t>
            </a:r>
            <a:r>
              <a:rPr spc="-60" dirty="0"/>
              <a:t> </a:t>
            </a:r>
            <a:r>
              <a:rPr dirty="0"/>
              <a:t>INTERVENCIONES </a:t>
            </a:r>
            <a:r>
              <a:rPr spc="-610" dirty="0"/>
              <a:t> </a:t>
            </a:r>
            <a:r>
              <a:rPr spc="-30" dirty="0"/>
              <a:t>JURÍDICAS</a:t>
            </a:r>
            <a:r>
              <a:rPr spc="-80" dirty="0"/>
              <a:t> </a:t>
            </a:r>
            <a:r>
              <a:rPr spc="-10" dirty="0"/>
              <a:t>Y</a:t>
            </a:r>
            <a:r>
              <a:rPr spc="-50" dirty="0"/>
              <a:t> </a:t>
            </a:r>
            <a:r>
              <a:rPr spc="5" dirty="0"/>
              <a:t>SOCIALES</a:t>
            </a:r>
          </a:p>
        </p:txBody>
      </p:sp>
      <p:sp>
        <p:nvSpPr>
          <p:cNvPr id="3" name="object 3"/>
          <p:cNvSpPr/>
          <p:nvPr/>
        </p:nvSpPr>
        <p:spPr>
          <a:xfrm>
            <a:off x="4929378" y="1428750"/>
            <a:ext cx="2144395" cy="1073150"/>
          </a:xfrm>
          <a:custGeom>
            <a:avLst/>
            <a:gdLst/>
            <a:ahLst/>
            <a:cxnLst/>
            <a:rect l="l" t="t" r="r" b="b"/>
            <a:pathLst>
              <a:path w="2144395" h="1073150">
                <a:moveTo>
                  <a:pt x="0" y="178815"/>
                </a:moveTo>
                <a:lnTo>
                  <a:pt x="6384" y="131262"/>
                </a:lnTo>
                <a:lnTo>
                  <a:pt x="24402" y="88542"/>
                </a:lnTo>
                <a:lnTo>
                  <a:pt x="52355" y="52355"/>
                </a:lnTo>
                <a:lnTo>
                  <a:pt x="88542" y="24402"/>
                </a:lnTo>
                <a:lnTo>
                  <a:pt x="131262" y="6384"/>
                </a:lnTo>
                <a:lnTo>
                  <a:pt x="178816" y="0"/>
                </a:lnTo>
                <a:lnTo>
                  <a:pt x="1965452" y="0"/>
                </a:lnTo>
                <a:lnTo>
                  <a:pt x="2013005" y="6384"/>
                </a:lnTo>
                <a:lnTo>
                  <a:pt x="2055725" y="24402"/>
                </a:lnTo>
                <a:lnTo>
                  <a:pt x="2091912" y="52355"/>
                </a:lnTo>
                <a:lnTo>
                  <a:pt x="2119865" y="88542"/>
                </a:lnTo>
                <a:lnTo>
                  <a:pt x="2137883" y="131262"/>
                </a:lnTo>
                <a:lnTo>
                  <a:pt x="2144268" y="178815"/>
                </a:lnTo>
                <a:lnTo>
                  <a:pt x="2144268" y="894079"/>
                </a:lnTo>
                <a:lnTo>
                  <a:pt x="2137883" y="941633"/>
                </a:lnTo>
                <a:lnTo>
                  <a:pt x="2119865" y="984353"/>
                </a:lnTo>
                <a:lnTo>
                  <a:pt x="2091912" y="1020540"/>
                </a:lnTo>
                <a:lnTo>
                  <a:pt x="2055725" y="1048493"/>
                </a:lnTo>
                <a:lnTo>
                  <a:pt x="2013005" y="1066511"/>
                </a:lnTo>
                <a:lnTo>
                  <a:pt x="1965452" y="1072896"/>
                </a:lnTo>
                <a:lnTo>
                  <a:pt x="178816" y="1072896"/>
                </a:lnTo>
                <a:lnTo>
                  <a:pt x="131262" y="1066511"/>
                </a:lnTo>
                <a:lnTo>
                  <a:pt x="88542" y="1048493"/>
                </a:lnTo>
                <a:lnTo>
                  <a:pt x="52355" y="1020540"/>
                </a:lnTo>
                <a:lnTo>
                  <a:pt x="24402" y="984353"/>
                </a:lnTo>
                <a:lnTo>
                  <a:pt x="6384" y="941633"/>
                </a:lnTo>
                <a:lnTo>
                  <a:pt x="0" y="894079"/>
                </a:lnTo>
                <a:lnTo>
                  <a:pt x="0" y="178815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51246" y="1557019"/>
            <a:ext cx="16986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spc="40" dirty="0">
                <a:solidFill>
                  <a:srgbClr val="585858"/>
                </a:solidFill>
                <a:latin typeface="Tahoma"/>
                <a:cs typeface="Tahoma"/>
              </a:rPr>
              <a:t>Casos</a:t>
            </a:r>
            <a:r>
              <a:rPr sz="1600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ahoma"/>
                <a:cs typeface="Tahoma"/>
              </a:rPr>
              <a:t>muy</a:t>
            </a:r>
            <a:r>
              <a:rPr sz="1600" spc="-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Tahoma"/>
                <a:cs typeface="Tahoma"/>
              </a:rPr>
              <a:t>Graves</a:t>
            </a:r>
            <a:endParaRPr sz="1600" dirty="0">
              <a:latin typeface="Tahoma"/>
              <a:cs typeface="Tahoma"/>
            </a:endParaRPr>
          </a:p>
          <a:p>
            <a:pPr marL="1270" algn="ctr">
              <a:lnSpc>
                <a:spcPts val="2155"/>
              </a:lnSpc>
            </a:pPr>
            <a:r>
              <a:rPr lang="es-ES" sz="1800" spc="60" dirty="0">
                <a:solidFill>
                  <a:srgbClr val="DF1F23"/>
                </a:solidFill>
                <a:latin typeface="Tahoma"/>
                <a:cs typeface="Tahoma"/>
              </a:rPr>
              <a:t>70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solidFill>
                  <a:srgbClr val="585858"/>
                </a:solidFill>
                <a:latin typeface="Tahoma"/>
                <a:cs typeface="Tahoma"/>
              </a:rPr>
              <a:t>Intervenciones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145" y="1428750"/>
            <a:ext cx="2143125" cy="1073150"/>
          </a:xfrm>
          <a:custGeom>
            <a:avLst/>
            <a:gdLst/>
            <a:ahLst/>
            <a:cxnLst/>
            <a:rect l="l" t="t" r="r" b="b"/>
            <a:pathLst>
              <a:path w="2143125" h="1073150">
                <a:moveTo>
                  <a:pt x="0" y="178815"/>
                </a:moveTo>
                <a:lnTo>
                  <a:pt x="6387" y="131262"/>
                </a:lnTo>
                <a:lnTo>
                  <a:pt x="24414" y="88542"/>
                </a:lnTo>
                <a:lnTo>
                  <a:pt x="52374" y="52355"/>
                </a:lnTo>
                <a:lnTo>
                  <a:pt x="88565" y="24402"/>
                </a:lnTo>
                <a:lnTo>
                  <a:pt x="131280" y="6384"/>
                </a:lnTo>
                <a:lnTo>
                  <a:pt x="178816" y="0"/>
                </a:lnTo>
                <a:lnTo>
                  <a:pt x="1963928" y="0"/>
                </a:lnTo>
                <a:lnTo>
                  <a:pt x="2011481" y="6384"/>
                </a:lnTo>
                <a:lnTo>
                  <a:pt x="2054201" y="24402"/>
                </a:lnTo>
                <a:lnTo>
                  <a:pt x="2090388" y="52355"/>
                </a:lnTo>
                <a:lnTo>
                  <a:pt x="2118341" y="88542"/>
                </a:lnTo>
                <a:lnTo>
                  <a:pt x="2136359" y="131262"/>
                </a:lnTo>
                <a:lnTo>
                  <a:pt x="2142744" y="178815"/>
                </a:lnTo>
                <a:lnTo>
                  <a:pt x="2142744" y="894079"/>
                </a:lnTo>
                <a:lnTo>
                  <a:pt x="2136359" y="941633"/>
                </a:lnTo>
                <a:lnTo>
                  <a:pt x="2118341" y="984353"/>
                </a:lnTo>
                <a:lnTo>
                  <a:pt x="2090388" y="1020540"/>
                </a:lnTo>
                <a:lnTo>
                  <a:pt x="2054201" y="1048493"/>
                </a:lnTo>
                <a:lnTo>
                  <a:pt x="2011481" y="1066511"/>
                </a:lnTo>
                <a:lnTo>
                  <a:pt x="1963928" y="1072896"/>
                </a:lnTo>
                <a:lnTo>
                  <a:pt x="178816" y="1072896"/>
                </a:lnTo>
                <a:lnTo>
                  <a:pt x="131280" y="1066511"/>
                </a:lnTo>
                <a:lnTo>
                  <a:pt x="88565" y="1048493"/>
                </a:lnTo>
                <a:lnTo>
                  <a:pt x="52374" y="1020540"/>
                </a:lnTo>
                <a:lnTo>
                  <a:pt x="24414" y="984353"/>
                </a:lnTo>
                <a:lnTo>
                  <a:pt x="6387" y="941633"/>
                </a:lnTo>
                <a:lnTo>
                  <a:pt x="0" y="894079"/>
                </a:lnTo>
                <a:lnTo>
                  <a:pt x="0" y="178815"/>
                </a:lnTo>
                <a:close/>
              </a:path>
            </a:pathLst>
          </a:custGeom>
          <a:ln w="25908">
            <a:solidFill>
              <a:srgbClr val="DF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2575" y="1563977"/>
            <a:ext cx="1607185" cy="8001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600" spc="-315" dirty="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sz="1600" spc="4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600" spc="-120" dirty="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sz="1600" spc="75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600" spc="20" dirty="0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sz="16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sz="1600" spc="-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600" spc="25" dirty="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sz="1600" spc="-70" dirty="0">
                <a:solidFill>
                  <a:srgbClr val="585858"/>
                </a:solidFill>
                <a:latin typeface="Tahoma"/>
                <a:cs typeface="Tahoma"/>
              </a:rPr>
              <a:t>v</a:t>
            </a:r>
            <a:r>
              <a:rPr sz="1600" spc="2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600" spc="25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600" dirty="0">
                <a:solidFill>
                  <a:srgbClr val="585858"/>
                </a:solidFill>
                <a:latin typeface="Tahoma"/>
                <a:cs typeface="Tahoma"/>
              </a:rPr>
              <a:t>ion</a:t>
            </a:r>
            <a:r>
              <a:rPr sz="1600" spc="15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600" spc="-6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521334">
              <a:lnSpc>
                <a:spcPct val="100000"/>
              </a:lnSpc>
              <a:spcBef>
                <a:spcPts val="1075"/>
              </a:spcBef>
            </a:pPr>
            <a:r>
              <a:rPr lang="es-ES" sz="1800" spc="60" dirty="0">
                <a:solidFill>
                  <a:srgbClr val="DF1F23"/>
                </a:solidFill>
                <a:latin typeface="Tahoma"/>
                <a:cs typeface="Tahoma"/>
              </a:rPr>
              <a:t>867 </a:t>
            </a:r>
            <a:r>
              <a:rPr lang="es-ES" sz="1400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19%</a:t>
            </a:r>
            <a:r>
              <a:rPr lang="es-ES" sz="1800" spc="6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335" y="2792730"/>
            <a:ext cx="20199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Derivaciones</a:t>
            </a:r>
            <a:r>
              <a:rPr sz="14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realizadas</a:t>
            </a:r>
            <a:r>
              <a:rPr sz="14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 </a:t>
            </a:r>
            <a:r>
              <a:rPr sz="1400" spc="-4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organismos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jurídicos </a:t>
            </a:r>
            <a:r>
              <a:rPr sz="1400" spc="-80" dirty="0">
                <a:solidFill>
                  <a:srgbClr val="7E7E7E"/>
                </a:solidFill>
                <a:latin typeface="Tahoma"/>
                <a:cs typeface="Tahoma"/>
              </a:rPr>
              <a:t>y </a:t>
            </a:r>
            <a:r>
              <a:rPr sz="1400" spc="-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sociales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5028" y="3640772"/>
            <a:ext cx="8577580" cy="2935605"/>
            <a:chOff x="355028" y="3640772"/>
            <a:chExt cx="8577580" cy="2935605"/>
          </a:xfrm>
        </p:grpSpPr>
        <p:sp>
          <p:nvSpPr>
            <p:cNvPr id="9" name="object 9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3296" y="0"/>
            <a:ext cx="8931275" cy="3145790"/>
            <a:chOff x="213296" y="0"/>
            <a:chExt cx="8931275" cy="3145790"/>
          </a:xfrm>
        </p:grpSpPr>
        <p:sp>
          <p:nvSpPr>
            <p:cNvPr id="12" name="object 12"/>
            <p:cNvSpPr/>
            <p:nvPr/>
          </p:nvSpPr>
          <p:spPr>
            <a:xfrm>
              <a:off x="214884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884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43250" y="1287017"/>
              <a:ext cx="5634355" cy="1367155"/>
            </a:xfrm>
            <a:custGeom>
              <a:avLst/>
              <a:gdLst/>
              <a:ahLst/>
              <a:cxnLst/>
              <a:rect l="l" t="t" r="r" b="b"/>
              <a:pathLst>
                <a:path w="5634355" h="1367155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395222" y="0"/>
                  </a:lnTo>
                  <a:lnTo>
                    <a:pt x="1432899" y="7602"/>
                  </a:lnTo>
                  <a:lnTo>
                    <a:pt x="1463659" y="28336"/>
                  </a:lnTo>
                  <a:lnTo>
                    <a:pt x="1484393" y="59096"/>
                  </a:lnTo>
                  <a:lnTo>
                    <a:pt x="1491996" y="96774"/>
                  </a:lnTo>
                  <a:lnTo>
                    <a:pt x="1491996" y="483870"/>
                  </a:lnTo>
                  <a:lnTo>
                    <a:pt x="1484393" y="521547"/>
                  </a:lnTo>
                  <a:lnTo>
                    <a:pt x="1463659" y="552307"/>
                  </a:lnTo>
                  <a:lnTo>
                    <a:pt x="1432899" y="573041"/>
                  </a:lnTo>
                  <a:lnTo>
                    <a:pt x="1395222" y="580644"/>
                  </a:lnTo>
                  <a:lnTo>
                    <a:pt x="96774" y="580644"/>
                  </a:lnTo>
                  <a:lnTo>
                    <a:pt x="59096" y="573041"/>
                  </a:lnTo>
                  <a:lnTo>
                    <a:pt x="28336" y="552307"/>
                  </a:lnTo>
                  <a:lnTo>
                    <a:pt x="7602" y="521547"/>
                  </a:lnTo>
                  <a:lnTo>
                    <a:pt x="0" y="483870"/>
                  </a:lnTo>
                  <a:lnTo>
                    <a:pt x="0" y="96774"/>
                  </a:lnTo>
                  <a:close/>
                </a:path>
                <a:path w="5634355" h="1367155">
                  <a:moveTo>
                    <a:pt x="0" y="881888"/>
                  </a:moveTo>
                  <a:lnTo>
                    <a:pt x="7623" y="844117"/>
                  </a:lnTo>
                  <a:lnTo>
                    <a:pt x="28416" y="813276"/>
                  </a:lnTo>
                  <a:lnTo>
                    <a:pt x="59257" y="792483"/>
                  </a:lnTo>
                  <a:lnTo>
                    <a:pt x="97027" y="784860"/>
                  </a:lnTo>
                  <a:lnTo>
                    <a:pt x="1394967" y="784860"/>
                  </a:lnTo>
                  <a:lnTo>
                    <a:pt x="1432738" y="792483"/>
                  </a:lnTo>
                  <a:lnTo>
                    <a:pt x="1463579" y="813276"/>
                  </a:lnTo>
                  <a:lnTo>
                    <a:pt x="1484372" y="844117"/>
                  </a:lnTo>
                  <a:lnTo>
                    <a:pt x="1491996" y="881888"/>
                  </a:lnTo>
                  <a:lnTo>
                    <a:pt x="1491996" y="1270000"/>
                  </a:lnTo>
                  <a:lnTo>
                    <a:pt x="1484372" y="1307770"/>
                  </a:lnTo>
                  <a:lnTo>
                    <a:pt x="1463579" y="1338611"/>
                  </a:lnTo>
                  <a:lnTo>
                    <a:pt x="1432738" y="1359404"/>
                  </a:lnTo>
                  <a:lnTo>
                    <a:pt x="1394967" y="1367028"/>
                  </a:lnTo>
                  <a:lnTo>
                    <a:pt x="97027" y="1367028"/>
                  </a:lnTo>
                  <a:lnTo>
                    <a:pt x="59257" y="1359404"/>
                  </a:lnTo>
                  <a:lnTo>
                    <a:pt x="28416" y="1338611"/>
                  </a:lnTo>
                  <a:lnTo>
                    <a:pt x="7623" y="1307770"/>
                  </a:lnTo>
                  <a:lnTo>
                    <a:pt x="0" y="1270000"/>
                  </a:lnTo>
                  <a:lnTo>
                    <a:pt x="0" y="881888"/>
                  </a:lnTo>
                  <a:close/>
                </a:path>
                <a:path w="5634355" h="1367155">
                  <a:moveTo>
                    <a:pt x="4143755" y="96774"/>
                  </a:moveTo>
                  <a:lnTo>
                    <a:pt x="4151358" y="59096"/>
                  </a:lnTo>
                  <a:lnTo>
                    <a:pt x="4172092" y="28336"/>
                  </a:lnTo>
                  <a:lnTo>
                    <a:pt x="4202852" y="7602"/>
                  </a:lnTo>
                  <a:lnTo>
                    <a:pt x="4240530" y="0"/>
                  </a:lnTo>
                  <a:lnTo>
                    <a:pt x="5537454" y="0"/>
                  </a:lnTo>
                  <a:lnTo>
                    <a:pt x="5575131" y="7602"/>
                  </a:lnTo>
                  <a:lnTo>
                    <a:pt x="5605891" y="28336"/>
                  </a:lnTo>
                  <a:lnTo>
                    <a:pt x="5626625" y="59096"/>
                  </a:lnTo>
                  <a:lnTo>
                    <a:pt x="5634228" y="96774"/>
                  </a:lnTo>
                  <a:lnTo>
                    <a:pt x="5634228" y="483870"/>
                  </a:lnTo>
                  <a:lnTo>
                    <a:pt x="5626625" y="521547"/>
                  </a:lnTo>
                  <a:lnTo>
                    <a:pt x="5605891" y="552307"/>
                  </a:lnTo>
                  <a:lnTo>
                    <a:pt x="5575131" y="573041"/>
                  </a:lnTo>
                  <a:lnTo>
                    <a:pt x="5537454" y="580644"/>
                  </a:lnTo>
                  <a:lnTo>
                    <a:pt x="4240530" y="580644"/>
                  </a:lnTo>
                  <a:lnTo>
                    <a:pt x="4202852" y="573041"/>
                  </a:lnTo>
                  <a:lnTo>
                    <a:pt x="4172092" y="552307"/>
                  </a:lnTo>
                  <a:lnTo>
                    <a:pt x="4151358" y="521547"/>
                  </a:lnTo>
                  <a:lnTo>
                    <a:pt x="4143755" y="483870"/>
                  </a:lnTo>
                  <a:lnTo>
                    <a:pt x="4143755" y="96774"/>
                  </a:lnTo>
                  <a:close/>
                </a:path>
                <a:path w="5634355" h="1367155">
                  <a:moveTo>
                    <a:pt x="4143755" y="810260"/>
                  </a:moveTo>
                  <a:lnTo>
                    <a:pt x="4151379" y="772489"/>
                  </a:lnTo>
                  <a:lnTo>
                    <a:pt x="4172172" y="741648"/>
                  </a:lnTo>
                  <a:lnTo>
                    <a:pt x="4203013" y="720855"/>
                  </a:lnTo>
                  <a:lnTo>
                    <a:pt x="4240783" y="713232"/>
                  </a:lnTo>
                  <a:lnTo>
                    <a:pt x="5537200" y="713232"/>
                  </a:lnTo>
                  <a:lnTo>
                    <a:pt x="5574970" y="720855"/>
                  </a:lnTo>
                  <a:lnTo>
                    <a:pt x="5605811" y="741648"/>
                  </a:lnTo>
                  <a:lnTo>
                    <a:pt x="5626604" y="772489"/>
                  </a:lnTo>
                  <a:lnTo>
                    <a:pt x="5634228" y="810260"/>
                  </a:lnTo>
                  <a:lnTo>
                    <a:pt x="5634228" y="1198372"/>
                  </a:lnTo>
                  <a:lnTo>
                    <a:pt x="5626604" y="1236142"/>
                  </a:lnTo>
                  <a:lnTo>
                    <a:pt x="5605811" y="1266983"/>
                  </a:lnTo>
                  <a:lnTo>
                    <a:pt x="5574970" y="1287776"/>
                  </a:lnTo>
                  <a:lnTo>
                    <a:pt x="5537200" y="1295400"/>
                  </a:lnTo>
                  <a:lnTo>
                    <a:pt x="4240783" y="1295400"/>
                  </a:lnTo>
                  <a:lnTo>
                    <a:pt x="4203013" y="1287776"/>
                  </a:lnTo>
                  <a:lnTo>
                    <a:pt x="4172172" y="1266983"/>
                  </a:lnTo>
                  <a:lnTo>
                    <a:pt x="4151379" y="1236142"/>
                  </a:lnTo>
                  <a:lnTo>
                    <a:pt x="4143755" y="1198372"/>
                  </a:lnTo>
                  <a:lnTo>
                    <a:pt x="4143755" y="810260"/>
                  </a:lnTo>
                  <a:close/>
                </a:path>
              </a:pathLst>
            </a:custGeom>
            <a:ln w="2590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85307" y="2782441"/>
            <a:ext cx="3473450" cy="1123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85858"/>
                </a:solidFill>
                <a:latin typeface="Tahoma"/>
                <a:cs typeface="Tahoma"/>
              </a:rPr>
              <a:t>Requirieron</a:t>
            </a:r>
            <a:r>
              <a:rPr sz="14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Tahoma"/>
                <a:cs typeface="Tahoma"/>
              </a:rPr>
              <a:t>una</a:t>
            </a:r>
            <a:r>
              <a:rPr sz="1400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Intervención</a:t>
            </a:r>
            <a:r>
              <a:rPr sz="1400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Tahoma"/>
                <a:cs typeface="Tahoma"/>
              </a:rPr>
              <a:t>Inmediata:</a:t>
            </a:r>
            <a:endParaRPr sz="1400" dirty="0">
              <a:latin typeface="Tahoma"/>
              <a:cs typeface="Tahoma"/>
            </a:endParaRPr>
          </a:p>
          <a:p>
            <a:pPr marL="308610" marR="104775" indent="-308610">
              <a:lnSpc>
                <a:spcPct val="102099"/>
              </a:lnSpc>
              <a:spcBef>
                <a:spcPts val="165"/>
              </a:spcBef>
              <a:buClr>
                <a:srgbClr val="DF1F23"/>
              </a:buClr>
              <a:buSzPct val="114285"/>
              <a:buFont typeface="Arial MT"/>
              <a:buChar char="•"/>
              <a:tabLst>
                <a:tab pos="308610" algn="l"/>
              </a:tabLst>
            </a:pPr>
            <a:r>
              <a:rPr sz="1400" spc="-50" dirty="0">
                <a:solidFill>
                  <a:srgbClr val="585858"/>
                </a:solidFill>
                <a:latin typeface="Tahoma"/>
                <a:cs typeface="Tahoma"/>
              </a:rPr>
              <a:t>F</a:t>
            </a:r>
            <a:r>
              <a:rPr sz="1400" spc="-15" dirty="0">
                <a:solidFill>
                  <a:srgbClr val="585858"/>
                </a:solidFill>
                <a:latin typeface="Tahoma"/>
                <a:cs typeface="Tahoma"/>
              </a:rPr>
              <a:t>uer</a:t>
            </a:r>
            <a:r>
              <a:rPr sz="1400" spc="-25" dirty="0">
                <a:solidFill>
                  <a:srgbClr val="585858"/>
                </a:solidFill>
                <a:latin typeface="Tahoma"/>
                <a:cs typeface="Tahoma"/>
              </a:rPr>
              <a:t>z</a:t>
            </a:r>
            <a:r>
              <a:rPr sz="1400" spc="6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-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585858"/>
                </a:solidFill>
                <a:latin typeface="Tahoma"/>
                <a:cs typeface="Tahoma"/>
              </a:rPr>
              <a:t>y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Tahoma"/>
                <a:cs typeface="Tahoma"/>
              </a:rPr>
              <a:t>uerpos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10" dirty="0">
                <a:solidFill>
                  <a:srgbClr val="585858"/>
                </a:solidFill>
                <a:latin typeface="Tahoma"/>
                <a:cs typeface="Tahoma"/>
              </a:rPr>
              <a:t>egurida</a:t>
            </a:r>
            <a:r>
              <a:rPr sz="1400" spc="20" dirty="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sz="1400" spc="-50" dirty="0">
                <a:solidFill>
                  <a:srgbClr val="585858"/>
                </a:solidFill>
                <a:latin typeface="Tahoma"/>
                <a:cs typeface="Tahoma"/>
              </a:rPr>
              <a:t>: </a:t>
            </a:r>
            <a:r>
              <a:rPr sz="1400" spc="-140" dirty="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sz="1400" spc="3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15" dirty="0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sz="1400" spc="10" dirty="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spc="30" dirty="0">
                <a:solidFill>
                  <a:srgbClr val="585858"/>
                </a:solidFill>
                <a:latin typeface="Tahoma"/>
                <a:cs typeface="Tahoma"/>
              </a:rPr>
              <a:t>ía  </a:t>
            </a:r>
            <a:r>
              <a:rPr sz="1400" spc="120" dirty="0">
                <a:solidFill>
                  <a:srgbClr val="585858"/>
                </a:solidFill>
                <a:latin typeface="Tahoma"/>
                <a:cs typeface="Tahoma"/>
              </a:rPr>
              <a:t>N</a:t>
            </a:r>
            <a:r>
              <a:rPr sz="1400" spc="10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spc="20" dirty="0">
                <a:solidFill>
                  <a:srgbClr val="585858"/>
                </a:solidFill>
                <a:latin typeface="Tahoma"/>
                <a:cs typeface="Tahoma"/>
              </a:rPr>
              <a:t>ion</a:t>
            </a:r>
            <a:r>
              <a:rPr sz="1400" spc="35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spc="20" dirty="0">
                <a:solidFill>
                  <a:srgbClr val="585858"/>
                </a:solidFill>
                <a:latin typeface="Tahoma"/>
                <a:cs typeface="Tahoma"/>
              </a:rPr>
              <a:t>l</a:t>
            </a:r>
            <a:r>
              <a:rPr sz="14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585858"/>
                </a:solidFill>
                <a:latin typeface="Tahoma"/>
                <a:cs typeface="Tahoma"/>
              </a:rPr>
              <a:t>y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Tahoma"/>
                <a:cs typeface="Tahoma"/>
              </a:rPr>
              <a:t>Guardia</a:t>
            </a:r>
            <a:r>
              <a:rPr sz="1400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Tahoma"/>
                <a:cs typeface="Tahoma"/>
              </a:rPr>
              <a:t>Civil</a:t>
            </a:r>
            <a:endParaRPr sz="1400" dirty="0">
              <a:latin typeface="Tahoma"/>
              <a:cs typeface="Tahoma"/>
            </a:endParaRPr>
          </a:p>
          <a:p>
            <a:pPr marL="180340" marR="5080" indent="-180340">
              <a:lnSpc>
                <a:spcPct val="100000"/>
              </a:lnSpc>
              <a:buClr>
                <a:srgbClr val="DF1F23"/>
              </a:buClr>
              <a:buFont typeface="Arial MT"/>
              <a:buChar char="•"/>
              <a:tabLst>
                <a:tab pos="180340" algn="l"/>
              </a:tabLst>
            </a:pP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Servici</a:t>
            </a:r>
            <a:r>
              <a:rPr sz="1400" spc="-1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So</a:t>
            </a:r>
            <a:r>
              <a:rPr sz="1400" spc="-1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dirty="0">
                <a:solidFill>
                  <a:srgbClr val="585858"/>
                </a:solidFill>
                <a:latin typeface="Tahoma"/>
                <a:cs typeface="Tahoma"/>
              </a:rPr>
              <a:t>iale</a:t>
            </a: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-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585858"/>
                </a:solidFill>
                <a:latin typeface="Tahoma"/>
                <a:cs typeface="Tahoma"/>
              </a:rPr>
              <a:t>y</a:t>
            </a:r>
            <a:r>
              <a:rPr sz="1400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Servici</a:t>
            </a:r>
            <a:r>
              <a:rPr sz="1400" spc="-1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spc="-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r</a:t>
            </a:r>
            <a:r>
              <a:rPr sz="1400" spc="1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-50" dirty="0">
                <a:solidFill>
                  <a:srgbClr val="585858"/>
                </a:solidFill>
                <a:latin typeface="Tahoma"/>
                <a:cs typeface="Tahoma"/>
              </a:rPr>
              <a:t>t</a:t>
            </a:r>
            <a:r>
              <a:rPr sz="1400" spc="-85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cc</a:t>
            </a:r>
            <a:r>
              <a:rPr sz="1400" spc="10" dirty="0">
                <a:solidFill>
                  <a:srgbClr val="585858"/>
                </a:solidFill>
                <a:latin typeface="Tahoma"/>
                <a:cs typeface="Tahoma"/>
              </a:rPr>
              <a:t>ión  </a:t>
            </a:r>
            <a:r>
              <a:rPr sz="1400" spc="6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Tahoma"/>
                <a:cs typeface="Tahoma"/>
              </a:rPr>
              <a:t>la</a:t>
            </a:r>
            <a:r>
              <a:rPr sz="1400" spc="-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Tahoma"/>
                <a:cs typeface="Tahoma"/>
              </a:rPr>
              <a:t>Infancia</a:t>
            </a:r>
            <a:r>
              <a:rPr sz="1400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585858"/>
                </a:solidFill>
                <a:latin typeface="Tahoma"/>
                <a:cs typeface="Tahoma"/>
              </a:rPr>
              <a:t>y</a:t>
            </a:r>
            <a:r>
              <a:rPr sz="1400" spc="-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85858"/>
                </a:solidFill>
                <a:latin typeface="Tahoma"/>
                <a:cs typeface="Tahoma"/>
              </a:rPr>
              <a:t>Adolescencia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4126" y="1311656"/>
            <a:ext cx="1108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05"/>
              </a:spcBef>
            </a:pPr>
            <a:r>
              <a:rPr lang="es-ES" sz="1400" spc="50" dirty="0">
                <a:solidFill>
                  <a:srgbClr val="DF1F23"/>
                </a:solidFill>
                <a:latin typeface="Tahoma"/>
                <a:cs typeface="Tahoma"/>
              </a:rPr>
              <a:t>535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75" dirty="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sz="1400" spc="35" dirty="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sz="1400" spc="-30" dirty="0">
                <a:solidFill>
                  <a:srgbClr val="585858"/>
                </a:solidFill>
                <a:latin typeface="Tahoma"/>
                <a:cs typeface="Tahoma"/>
              </a:rPr>
              <a:t>to.</a:t>
            </a:r>
            <a:r>
              <a:rPr sz="14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5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spc="25" dirty="0">
                <a:solidFill>
                  <a:srgbClr val="585858"/>
                </a:solidFill>
                <a:latin typeface="Tahoma"/>
                <a:cs typeface="Tahoma"/>
              </a:rPr>
              <a:t>ial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4126" y="2097405"/>
            <a:ext cx="11080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5"/>
              </a:spcBef>
            </a:pPr>
            <a:r>
              <a:rPr lang="es-ES" sz="1400" spc="50" dirty="0">
                <a:solidFill>
                  <a:srgbClr val="DF1F23"/>
                </a:solidFill>
                <a:latin typeface="Tahoma"/>
                <a:cs typeface="Tahoma"/>
              </a:rPr>
              <a:t>332  </a:t>
            </a:r>
            <a:r>
              <a:rPr lang="es-ES" sz="14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13,7%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Dpto.</a:t>
            </a:r>
            <a:r>
              <a:rPr sz="14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85858"/>
                </a:solidFill>
                <a:latin typeface="Tahoma"/>
                <a:cs typeface="Tahoma"/>
              </a:rPr>
              <a:t>Jurídico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9764" y="1311656"/>
            <a:ext cx="97281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5"/>
              </a:spcBef>
            </a:pPr>
            <a:r>
              <a:rPr lang="es-ES" sz="1400" spc="50" dirty="0">
                <a:solidFill>
                  <a:srgbClr val="DF1F23"/>
                </a:solidFill>
                <a:latin typeface="Tahoma"/>
                <a:cs typeface="Tahoma"/>
              </a:rPr>
              <a:t>38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75" dirty="0">
                <a:solidFill>
                  <a:srgbClr val="585858"/>
                </a:solidFill>
                <a:latin typeface="Tahoma"/>
                <a:cs typeface="Tahoma"/>
              </a:rPr>
              <a:t>D</a:t>
            </a:r>
            <a:r>
              <a:rPr sz="1400" spc="35" dirty="0">
                <a:solidFill>
                  <a:srgbClr val="585858"/>
                </a:solidFill>
                <a:latin typeface="Tahoma"/>
                <a:cs typeface="Tahoma"/>
              </a:rPr>
              <a:t>p</a:t>
            </a:r>
            <a:r>
              <a:rPr sz="1400" spc="-30" dirty="0">
                <a:solidFill>
                  <a:srgbClr val="585858"/>
                </a:solidFill>
                <a:latin typeface="Tahoma"/>
                <a:cs typeface="Tahoma"/>
              </a:rPr>
              <a:t>to.</a:t>
            </a:r>
            <a:r>
              <a:rPr sz="1400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400" spc="50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spc="-2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400" spc="25" dirty="0">
                <a:solidFill>
                  <a:srgbClr val="585858"/>
                </a:solidFill>
                <a:latin typeface="Tahoma"/>
                <a:cs typeface="Tahoma"/>
              </a:rPr>
              <a:t>ial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9764" y="2097405"/>
            <a:ext cx="11080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5"/>
              </a:spcBef>
            </a:pPr>
            <a:r>
              <a:rPr lang="es-ES" sz="1400" spc="50" dirty="0">
                <a:solidFill>
                  <a:srgbClr val="DF1F23"/>
                </a:solidFill>
                <a:latin typeface="Tahoma"/>
                <a:cs typeface="Tahoma"/>
              </a:rPr>
              <a:t>32</a:t>
            </a:r>
            <a:endParaRPr sz="14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solidFill>
                  <a:srgbClr val="585858"/>
                </a:solidFill>
                <a:latin typeface="Tahoma"/>
                <a:cs typeface="Tahoma"/>
              </a:rPr>
              <a:t>Dpto.</a:t>
            </a:r>
            <a:r>
              <a:rPr sz="1400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85858"/>
                </a:solidFill>
                <a:latin typeface="Tahoma"/>
                <a:cs typeface="Tahoma"/>
              </a:rPr>
              <a:t>Jurídico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22904" y="1643633"/>
            <a:ext cx="4293870" cy="643255"/>
            <a:chOff x="2922904" y="1643633"/>
            <a:chExt cx="4293870" cy="643255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2904" y="1643633"/>
              <a:ext cx="149859" cy="1498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6660" y="1643633"/>
              <a:ext cx="149860" cy="1498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2904" y="2136520"/>
              <a:ext cx="149859" cy="1498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6660" y="2136520"/>
              <a:ext cx="149860" cy="149859"/>
            </a:xfrm>
            <a:prstGeom prst="rect">
              <a:avLst/>
            </a:prstGeom>
          </p:spPr>
        </p:pic>
      </p:grp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37636A47-1221-0E8B-74AC-5C4D7AC73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68879"/>
              </p:ext>
            </p:extLst>
          </p:nvPr>
        </p:nvGraphicFramePr>
        <p:xfrm>
          <a:off x="2059305" y="3792601"/>
          <a:ext cx="4727829" cy="276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0EA435A2-2FD8-449F-6AA1-3DFE09DE7818}"/>
              </a:ext>
            </a:extLst>
          </p:cNvPr>
          <p:cNvCxnSpPr>
            <a:cxnSpLocks/>
          </p:cNvCxnSpPr>
          <p:nvPr/>
        </p:nvCxnSpPr>
        <p:spPr>
          <a:xfrm flipV="1">
            <a:off x="2514600" y="2097405"/>
            <a:ext cx="0" cy="197279"/>
          </a:xfrm>
          <a:prstGeom prst="straightConnector1">
            <a:avLst/>
          </a:prstGeom>
          <a:ln w="25400">
            <a:solidFill>
              <a:srgbClr val="E11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3F83773B-2C5B-63D3-9951-58E75D094262}"/>
              </a:ext>
            </a:extLst>
          </p:cNvPr>
          <p:cNvCxnSpPr>
            <a:cxnSpLocks/>
          </p:cNvCxnSpPr>
          <p:nvPr/>
        </p:nvCxnSpPr>
        <p:spPr>
          <a:xfrm flipV="1">
            <a:off x="4402201" y="2122795"/>
            <a:ext cx="0" cy="221624"/>
          </a:xfrm>
          <a:prstGeom prst="straightConnector1">
            <a:avLst/>
          </a:prstGeom>
          <a:ln w="25400">
            <a:solidFill>
              <a:srgbClr val="E11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6E7E8B81-1A24-0E43-9B00-50C6464F83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17</a:t>
            </a:fld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23574"/>
              </p:ext>
            </p:extLst>
          </p:nvPr>
        </p:nvGraphicFramePr>
        <p:xfrm>
          <a:off x="699237" y="1440562"/>
          <a:ext cx="6836878" cy="5341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0">
                <a:tc>
                  <a:txBody>
                    <a:bodyPr/>
                    <a:lstStyle/>
                    <a:p>
                      <a:pPr marR="138430" algn="ctr">
                        <a:lnSpc>
                          <a:spcPts val="1590"/>
                        </a:lnSpc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RECURSOS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SOCIALES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015" algn="r">
                        <a:lnSpc>
                          <a:spcPts val="1590"/>
                        </a:lnSpc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TOTAL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marR="139700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>
                          <a:latin typeface="Tahoma"/>
                          <a:cs typeface="Tahoma"/>
                        </a:rPr>
                        <a:t>Servicios Sociales Municipales 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30"/>
                        </a:lnSpc>
                        <a:spcBef>
                          <a:spcPts val="5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88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57">
                <a:tc>
                  <a:txBody>
                    <a:bodyPr/>
                    <a:lstStyle/>
                    <a:p>
                      <a:pPr marR="139065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 err="1">
                          <a:latin typeface="Tahoma"/>
                          <a:cs typeface="Tahoma"/>
                        </a:rPr>
                        <a:t>Serveis</a:t>
                      </a:r>
                      <a:r>
                        <a:rPr lang="es-ES" sz="1400" spc="-20" dirty="0">
                          <a:latin typeface="Tahoma"/>
                          <a:cs typeface="Tahoma"/>
                        </a:rPr>
                        <a:t> d' </a:t>
                      </a:r>
                      <a:r>
                        <a:rPr lang="es-ES" sz="1400" spc="-20" dirty="0" err="1">
                          <a:latin typeface="Tahoma"/>
                          <a:cs typeface="Tahoma"/>
                        </a:rPr>
                        <a:t>Emergències</a:t>
                      </a:r>
                      <a:r>
                        <a:rPr lang="es-ES" sz="1400" spc="-20" dirty="0">
                          <a:latin typeface="Tahoma"/>
                          <a:cs typeface="Tahoma"/>
                        </a:rPr>
                        <a:t> 112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5"/>
                        </a:spcBef>
                      </a:pPr>
                      <a:r>
                        <a:rPr lang="es-ES" sz="1400" spc="45" dirty="0">
                          <a:latin typeface="Tahoma"/>
                          <a:cs typeface="Tahoma"/>
                        </a:rPr>
                        <a:t> 84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60">
                <a:tc>
                  <a:txBody>
                    <a:bodyPr/>
                    <a:lstStyle/>
                    <a:p>
                      <a:pPr marR="137795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>
                          <a:latin typeface="Tahoma"/>
                          <a:cs typeface="Tahoma"/>
                        </a:rPr>
                        <a:t>Centros Escolares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30"/>
                        </a:lnSpc>
                        <a:spcBef>
                          <a:spcPts val="5"/>
                        </a:spcBef>
                      </a:pPr>
                      <a:r>
                        <a:rPr lang="es-ES" sz="1400" dirty="0">
                          <a:latin typeface="Tahoma"/>
                          <a:cs typeface="Tahoma"/>
                        </a:rPr>
                        <a:t>65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81">
                <a:tc>
                  <a:txBody>
                    <a:bodyPr/>
                    <a:lstStyle/>
                    <a:p>
                      <a:pPr marR="130810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>
                          <a:latin typeface="Tahoma"/>
                          <a:cs typeface="Tahoma"/>
                        </a:rPr>
                        <a:t>Centros de Salud y Especialidades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5"/>
                        </a:spcBef>
                      </a:pPr>
                      <a:r>
                        <a:rPr lang="es-ES" sz="1400" spc="45" dirty="0">
                          <a:latin typeface="Tahoma"/>
                          <a:cs typeface="Tahoma"/>
                        </a:rPr>
                        <a:t> 54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marR="13652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s-ES" sz="1400" spc="10" dirty="0">
                          <a:latin typeface="Tahoma"/>
                          <a:cs typeface="Tahoma"/>
                        </a:rPr>
                        <a:t>Centros de Salud Mental (IBSMIA)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s-ES" sz="1400" dirty="0">
                          <a:latin typeface="Tahoma"/>
                          <a:cs typeface="Tahoma"/>
                        </a:rPr>
                        <a:t>35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56">
                <a:tc>
                  <a:txBody>
                    <a:bodyPr/>
                    <a:lstStyle/>
                    <a:p>
                      <a:pPr marR="139065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>
                          <a:latin typeface="Tahoma"/>
                          <a:cs typeface="Tahoma"/>
                        </a:rPr>
                        <a:t>Terapia Psicológica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45" dirty="0">
                          <a:latin typeface="Tahoma"/>
                          <a:cs typeface="Tahoma"/>
                        </a:rPr>
                        <a:t> 25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57">
                <a:tc>
                  <a:txBody>
                    <a:bodyPr/>
                    <a:lstStyle/>
                    <a:p>
                      <a:pPr marR="139065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0" dirty="0">
                          <a:latin typeface="Tahoma"/>
                          <a:cs typeface="Tahoma"/>
                        </a:rPr>
                        <a:t>Recursos de Abuso Sexual (UVASI, UTASI, el programa </a:t>
                      </a:r>
                      <a:r>
                        <a:rPr lang="es-ES" sz="1400" spc="-20" dirty="0" err="1">
                          <a:latin typeface="Tahoma"/>
                          <a:cs typeface="Tahoma"/>
                        </a:rPr>
                        <a:t>Atura’t</a:t>
                      </a:r>
                      <a:r>
                        <a:rPr lang="es-ES" sz="1400" spc="-20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45" dirty="0">
                          <a:latin typeface="Tahoma"/>
                          <a:cs typeface="Tahoma"/>
                        </a:rPr>
                        <a:t> 19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57">
                <a:tc>
                  <a:txBody>
                    <a:bodyPr/>
                    <a:lstStyle/>
                    <a:p>
                      <a:pPr marR="139065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-25" dirty="0">
                          <a:latin typeface="Tahoma"/>
                          <a:cs typeface="Tahoma"/>
                        </a:rPr>
                        <a:t>Recursos de Atención a la Mujer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45" dirty="0">
                          <a:latin typeface="Tahoma"/>
                          <a:cs typeface="Tahoma"/>
                        </a:rPr>
                        <a:t> 15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705">
                <a:tc>
                  <a:txBody>
                    <a:bodyPr/>
                    <a:lstStyle/>
                    <a:p>
                      <a:pPr marR="137160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lang="es-ES" sz="1400" spc="195" dirty="0">
                          <a:latin typeface="Tahoma"/>
                          <a:cs typeface="Tahoma"/>
                        </a:rPr>
                        <a:t>Servicios de Protección a la Infancia y Adolescencia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7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57">
                <a:tc>
                  <a:txBody>
                    <a:bodyPr/>
                    <a:lstStyle/>
                    <a:p>
                      <a:pPr marR="139700" algn="ctr">
                        <a:lnSpc>
                          <a:spcPts val="1620"/>
                        </a:lnSpc>
                        <a:spcBef>
                          <a:spcPts val="20"/>
                        </a:spcBef>
                      </a:pPr>
                      <a:r>
                        <a:rPr sz="1400" spc="25" dirty="0">
                          <a:latin typeface="Tahoma"/>
                          <a:cs typeface="Tahoma"/>
                        </a:rPr>
                        <a:t>Colegios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Profesionales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(COP</a:t>
                      </a:r>
                      <a:r>
                        <a:rPr lang="es-ES" sz="1400" spc="-30" dirty="0">
                          <a:latin typeface="Tahoma"/>
                          <a:cs typeface="Tahoma"/>
                        </a:rPr>
                        <a:t>IB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0" dirty="0">
                          <a:latin typeface="Tahoma"/>
                          <a:cs typeface="Tahoma"/>
                        </a:rPr>
                        <a:t>Col</a:t>
                      </a:r>
                      <a:r>
                        <a:rPr lang="es-ES" sz="1400" spc="40" dirty="0">
                          <a:latin typeface="Tahoma"/>
                          <a:cs typeface="Tahoma"/>
                        </a:rPr>
                        <a:t>·</a:t>
                      </a:r>
                      <a:r>
                        <a:rPr lang="es-ES" sz="1400" spc="40" dirty="0" err="1">
                          <a:latin typeface="Tahoma"/>
                          <a:cs typeface="Tahoma"/>
                        </a:rPr>
                        <a:t>legi</a:t>
                      </a:r>
                      <a:r>
                        <a:rPr lang="es-ES" sz="1400" spc="40" dirty="0">
                          <a:latin typeface="Tahoma"/>
                          <a:cs typeface="Tahoma"/>
                        </a:rPr>
                        <a:t> de </a:t>
                      </a:r>
                      <a:r>
                        <a:rPr sz="1400" spc="-15" dirty="0" err="1">
                          <a:latin typeface="Tahoma"/>
                          <a:cs typeface="Tahoma"/>
                        </a:rPr>
                        <a:t>Traba</a:t>
                      </a:r>
                      <a:r>
                        <a:rPr lang="es-ES" sz="1400" spc="-15" dirty="0" err="1">
                          <a:latin typeface="Tahoma"/>
                          <a:cs typeface="Tahoma"/>
                        </a:rPr>
                        <a:t>lladors</a:t>
                      </a:r>
                      <a:r>
                        <a:rPr lang="es-ES"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Socials)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055">
                <a:tc>
                  <a:txBody>
                    <a:bodyPr/>
                    <a:lstStyle/>
                    <a:p>
                      <a:pPr marR="13652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-35" dirty="0">
                          <a:latin typeface="Tahoma"/>
                          <a:cs typeface="Tahoma"/>
                        </a:rPr>
                        <a:t>Hospitales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60" dirty="0">
                          <a:latin typeface="Tahoma"/>
                          <a:cs typeface="Tahoma"/>
                        </a:rPr>
                        <a:t>3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85">
                <a:tc>
                  <a:txBody>
                    <a:bodyPr/>
                    <a:lstStyle/>
                    <a:p>
                      <a:pPr marR="137795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-35" dirty="0" err="1">
                          <a:latin typeface="Tahoma"/>
                          <a:cs typeface="Tahoma"/>
                        </a:rPr>
                        <a:t>ONG´s</a:t>
                      </a:r>
                      <a:r>
                        <a:rPr lang="es-ES" sz="1400" spc="-35" dirty="0">
                          <a:latin typeface="Tahoma"/>
                          <a:cs typeface="Tahoma"/>
                        </a:rPr>
                        <a:t> Drogodependencias (</a:t>
                      </a:r>
                      <a:r>
                        <a:rPr lang="es-ES" sz="1400" spc="-35" dirty="0" err="1">
                          <a:latin typeface="Tahoma"/>
                          <a:cs typeface="Tahoma"/>
                        </a:rPr>
                        <a:t>Projecte</a:t>
                      </a:r>
                      <a:r>
                        <a:rPr lang="es-ES" sz="1400" spc="-35" dirty="0">
                          <a:latin typeface="Tahoma"/>
                          <a:cs typeface="Tahoma"/>
                        </a:rPr>
                        <a:t> home, CAD Jove…)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2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856">
                <a:tc>
                  <a:txBody>
                    <a:bodyPr/>
                    <a:lstStyle/>
                    <a:p>
                      <a:pPr marR="137795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-35" dirty="0">
                          <a:latin typeface="Tahoma"/>
                          <a:cs typeface="Tahoma"/>
                        </a:rPr>
                        <a:t>Centros de Información Juvenil (</a:t>
                      </a:r>
                      <a:r>
                        <a:rPr lang="es-ES" sz="1400" spc="-35" dirty="0" err="1">
                          <a:latin typeface="Tahoma"/>
                          <a:cs typeface="Tahoma"/>
                        </a:rPr>
                        <a:t>Infojove</a:t>
                      </a:r>
                      <a:r>
                        <a:rPr lang="es-ES" sz="1400" spc="-35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857">
                <a:tc>
                  <a:txBody>
                    <a:bodyPr/>
                    <a:lstStyle/>
                    <a:p>
                      <a:pPr marR="13716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-35" dirty="0">
                          <a:latin typeface="Tahoma"/>
                          <a:cs typeface="Tahoma"/>
                        </a:rPr>
                        <a:t>Centros de Planificación Familiar/ Consulta Joven Sexualidad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marR="140335" algn="ctr">
                        <a:lnSpc>
                          <a:spcPts val="1614"/>
                        </a:lnSpc>
                        <a:spcBef>
                          <a:spcPts val="25"/>
                        </a:spcBef>
                      </a:pPr>
                      <a:r>
                        <a:rPr lang="es-ES" sz="1400" spc="35" dirty="0">
                          <a:latin typeface="Tahoma"/>
                          <a:cs typeface="Tahoma"/>
                        </a:rPr>
                        <a:t>Otras </a:t>
                      </a:r>
                      <a:r>
                        <a:rPr lang="es-ES" sz="1400" spc="35" dirty="0" err="1">
                          <a:latin typeface="Tahoma"/>
                          <a:cs typeface="Tahoma"/>
                        </a:rPr>
                        <a:t>ONG´s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dirty="0">
                          <a:latin typeface="Tahoma"/>
                          <a:cs typeface="Tahoma"/>
                        </a:rPr>
                        <a:t>         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237">
                <a:tc>
                  <a:txBody>
                    <a:bodyPr/>
                    <a:lstStyle/>
                    <a:p>
                      <a:pPr marR="13843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-40" dirty="0">
                          <a:latin typeface="Tahoma"/>
                          <a:cs typeface="Tahoma"/>
                        </a:rPr>
                        <a:t>Recursos de Violencia </a:t>
                      </a:r>
                      <a:r>
                        <a:rPr lang="es-ES" sz="1400" spc="-40" dirty="0" err="1">
                          <a:latin typeface="Tahoma"/>
                          <a:cs typeface="Tahoma"/>
                        </a:rPr>
                        <a:t>Filioparental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ts val="1625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pPr marR="138430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15" dirty="0">
                          <a:latin typeface="Tahoma"/>
                          <a:cs typeface="Tahoma"/>
                        </a:rPr>
                        <a:t>Servicios de Mediación y Terapia de Organismos Públicos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55" dirty="0">
                          <a:latin typeface="Tahoma"/>
                          <a:cs typeface="Tahoma"/>
                        </a:rPr>
                        <a:t>        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marR="137795" algn="ctr">
                        <a:lnSpc>
                          <a:spcPts val="1614"/>
                        </a:lnSpc>
                        <a:spcBef>
                          <a:spcPts val="25"/>
                        </a:spcBef>
                      </a:pPr>
                      <a:r>
                        <a:rPr lang="es-ES" sz="1400" spc="-10" dirty="0">
                          <a:latin typeface="Tahoma"/>
                          <a:cs typeface="Tahoma"/>
                        </a:rPr>
                        <a:t>Orientación Social</a:t>
                      </a:r>
                    </a:p>
                    <a:p>
                      <a:pPr marR="137795" algn="ctr">
                        <a:lnSpc>
                          <a:spcPts val="1614"/>
                        </a:lnSpc>
                        <a:spcBef>
                          <a:spcPts val="25"/>
                        </a:spcBef>
                      </a:pPr>
                      <a:r>
                        <a:rPr lang="es-ES" sz="1400" spc="-10" dirty="0">
                          <a:latin typeface="Tahoma"/>
                          <a:cs typeface="Tahoma"/>
                        </a:rPr>
                        <a:t>Recursos de Acoso Escolar (</a:t>
                      </a:r>
                      <a:r>
                        <a:rPr lang="es-ES" sz="1400" spc="-10" dirty="0" err="1">
                          <a:latin typeface="Tahoma"/>
                          <a:cs typeface="Tahoma"/>
                        </a:rPr>
                        <a:t>Convivèxit</a:t>
                      </a:r>
                      <a:r>
                        <a:rPr lang="es-ES" sz="1400" spc="-10" dirty="0">
                          <a:latin typeface="Tahoma"/>
                          <a:cs typeface="Tahoma"/>
                        </a:rPr>
                        <a:t>) 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0670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50" dirty="0">
                          <a:latin typeface="Tahoma"/>
                          <a:cs typeface="Tahoma"/>
                        </a:rPr>
                        <a:t>125</a:t>
                      </a:r>
                    </a:p>
                    <a:p>
                      <a:pPr marL="306705" algn="ctr">
                        <a:lnSpc>
                          <a:spcPts val="1630"/>
                        </a:lnSpc>
                        <a:spcBef>
                          <a:spcPts val="10"/>
                        </a:spcBef>
                      </a:pPr>
                      <a:r>
                        <a:rPr lang="es-ES" sz="1400" spc="50" dirty="0">
                          <a:latin typeface="Tahoma"/>
                          <a:cs typeface="Tahoma"/>
                        </a:rPr>
                        <a:t>3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60860">
                <a:tc>
                  <a:txBody>
                    <a:bodyPr/>
                    <a:lstStyle/>
                    <a:p>
                      <a:pPr marR="136525" algn="ctr">
                        <a:lnSpc>
                          <a:spcPts val="1625"/>
                        </a:lnSpc>
                        <a:spcBef>
                          <a:spcPts val="15"/>
                        </a:spcBef>
                      </a:pPr>
                      <a:r>
                        <a:rPr sz="1400" spc="-45" dirty="0">
                          <a:solidFill>
                            <a:srgbClr val="DF1F23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387985" algn="r">
                        <a:lnSpc>
                          <a:spcPts val="1614"/>
                        </a:lnSpc>
                        <a:spcBef>
                          <a:spcPts val="25"/>
                        </a:spcBef>
                      </a:pPr>
                      <a:r>
                        <a:rPr lang="es-ES" sz="1400" dirty="0">
                          <a:latin typeface="Tahoma"/>
                          <a:cs typeface="Tahoma"/>
                        </a:rPr>
                        <a:t>535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57529" y="219456"/>
            <a:ext cx="6555740" cy="122110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698625">
              <a:lnSpc>
                <a:spcPct val="100000"/>
              </a:lnSpc>
              <a:spcBef>
                <a:spcPts val="1350"/>
              </a:spcBef>
            </a:pPr>
            <a:r>
              <a:rPr sz="1800" spc="-5" dirty="0">
                <a:latin typeface="Tahoma"/>
                <a:cs typeface="Tahoma"/>
              </a:rPr>
              <a:t>DERIVACIONES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CARÁCTER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SOCIAL</a:t>
            </a:r>
            <a:endParaRPr sz="1800" dirty="0">
              <a:latin typeface="Tahoma"/>
              <a:cs typeface="Tahoma"/>
            </a:endParaRPr>
          </a:p>
          <a:p>
            <a:pPr marL="1858010" marR="5080" indent="-1845945">
              <a:lnSpc>
                <a:spcPct val="120000"/>
              </a:lnSpc>
              <a:spcBef>
                <a:spcPts val="820"/>
              </a:spcBef>
            </a:pPr>
            <a:r>
              <a:rPr sz="1800" spc="-40" dirty="0">
                <a:solidFill>
                  <a:srgbClr val="888888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888888"/>
                </a:solidFill>
                <a:latin typeface="Tahoma"/>
                <a:cs typeface="Tahoma"/>
              </a:rPr>
              <a:t>el</a:t>
            </a:r>
            <a:r>
              <a:rPr sz="1800" spc="-4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40" dirty="0" err="1">
                <a:solidFill>
                  <a:srgbClr val="888888"/>
                </a:solidFill>
                <a:latin typeface="Tahoma"/>
                <a:cs typeface="Tahoma"/>
              </a:rPr>
              <a:t>año</a:t>
            </a:r>
            <a:r>
              <a:rPr sz="1800" spc="-4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888888"/>
                </a:solidFill>
                <a:latin typeface="Tahoma"/>
                <a:cs typeface="Tahoma"/>
              </a:rPr>
              <a:t>202</a:t>
            </a:r>
            <a:r>
              <a:rPr lang="es-ES" sz="1800" spc="70" dirty="0">
                <a:solidFill>
                  <a:srgbClr val="888888"/>
                </a:solidFill>
                <a:latin typeface="Tahoma"/>
                <a:cs typeface="Tahoma"/>
              </a:rPr>
              <a:t>2</a:t>
            </a:r>
            <a:r>
              <a:rPr sz="1800" spc="-2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888888"/>
                </a:solidFill>
                <a:latin typeface="Tahoma"/>
                <a:cs typeface="Tahoma"/>
              </a:rPr>
              <a:t>se</a:t>
            </a:r>
            <a:r>
              <a:rPr sz="1800" spc="-3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888888"/>
                </a:solidFill>
                <a:latin typeface="Tahoma"/>
                <a:cs typeface="Tahoma"/>
              </a:rPr>
              <a:t>han</a:t>
            </a:r>
            <a:r>
              <a:rPr sz="1800" spc="-6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888888"/>
                </a:solidFill>
                <a:latin typeface="Tahoma"/>
                <a:cs typeface="Tahoma"/>
              </a:rPr>
              <a:t>realizado</a:t>
            </a:r>
            <a:r>
              <a:rPr sz="1800" spc="-2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888888"/>
                </a:solidFill>
                <a:latin typeface="Tahoma"/>
                <a:cs typeface="Tahoma"/>
              </a:rPr>
              <a:t>un</a:t>
            </a:r>
            <a:r>
              <a:rPr sz="1800" spc="-4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888888"/>
                </a:solidFill>
                <a:latin typeface="Tahoma"/>
                <a:cs typeface="Tahoma"/>
              </a:rPr>
              <a:t>total</a:t>
            </a:r>
            <a:r>
              <a:rPr sz="1800" spc="-4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888888"/>
                </a:solidFill>
                <a:latin typeface="Tahoma"/>
                <a:cs typeface="Tahoma"/>
              </a:rPr>
              <a:t>de</a:t>
            </a:r>
            <a:r>
              <a:rPr sz="1800" spc="-4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lang="es-ES" sz="1800" spc="60" dirty="0">
                <a:solidFill>
                  <a:srgbClr val="DF1F23"/>
                </a:solidFill>
                <a:latin typeface="Tahoma"/>
                <a:cs typeface="Tahoma"/>
              </a:rPr>
              <a:t>535</a:t>
            </a:r>
            <a:r>
              <a:rPr sz="1800" spc="-3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DF1F23"/>
                </a:solidFill>
                <a:latin typeface="Tahoma"/>
                <a:cs typeface="Tahoma"/>
              </a:rPr>
              <a:t>derivaciones </a:t>
            </a:r>
            <a:r>
              <a:rPr sz="1800" spc="-55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888888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888888"/>
                </a:solidFill>
                <a:latin typeface="Tahoma"/>
                <a:cs typeface="Tahoma"/>
              </a:rPr>
              <a:t>recursos</a:t>
            </a:r>
            <a:r>
              <a:rPr sz="1800" spc="-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888888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888888"/>
                </a:solidFill>
                <a:latin typeface="Tahoma"/>
                <a:cs typeface="Tahoma"/>
              </a:rPr>
              <a:t>carácter </a:t>
            </a:r>
            <a:r>
              <a:rPr sz="1800" spc="5" dirty="0">
                <a:solidFill>
                  <a:srgbClr val="888888"/>
                </a:solidFill>
                <a:latin typeface="Tahoma"/>
                <a:cs typeface="Tahoma"/>
              </a:rPr>
              <a:t>social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5091" y="3640835"/>
            <a:ext cx="8577580" cy="3005455"/>
            <a:chOff x="355091" y="3640835"/>
            <a:chExt cx="8577580" cy="3005455"/>
          </a:xfrm>
        </p:grpSpPr>
        <p:sp>
          <p:nvSpPr>
            <p:cNvPr id="5" name="object 5"/>
            <p:cNvSpPr/>
            <p:nvPr/>
          </p:nvSpPr>
          <p:spPr>
            <a:xfrm>
              <a:off x="356615" y="6643115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29115" y="3642359"/>
              <a:ext cx="1905" cy="3002280"/>
            </a:xfrm>
            <a:custGeom>
              <a:avLst/>
              <a:gdLst/>
              <a:ahLst/>
              <a:cxnLst/>
              <a:rect l="l" t="t" r="r" b="b"/>
              <a:pathLst>
                <a:path w="1904" h="3002279">
                  <a:moveTo>
                    <a:pt x="1650" y="0"/>
                  </a:moveTo>
                  <a:lnTo>
                    <a:pt x="0" y="30019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8" name="object 8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DCED1E0A-AB2D-C8DD-F57B-8D57452F1D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18</a:t>
            </a:fld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En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el año 2022 se han realizado un total de </a:t>
            </a:r>
            <a:r>
              <a:rPr lang="es-ES" sz="1800" b="1" dirty="0">
                <a:solidFill>
                  <a:srgbClr val="E02024"/>
                </a:solidFill>
                <a:latin typeface="Futura Bk BT" pitchFamily="34" charset="0"/>
              </a:rPr>
              <a:t>535 derivaciones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a recursos de carácter jurídico/legal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34638"/>
              </p:ext>
            </p:extLst>
          </p:nvPr>
        </p:nvGraphicFramePr>
        <p:xfrm>
          <a:off x="685744" y="1755776"/>
          <a:ext cx="7858180" cy="4446198"/>
        </p:xfrm>
        <a:graphic>
          <a:graphicData uri="http://schemas.openxmlformats.org/drawingml/2006/table">
            <a:tbl>
              <a:tblPr/>
              <a:tblGrid>
                <a:gridCol w="565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6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Futura Bk BT" pitchFamily="34" charset="0"/>
                          <a:ea typeface="Calibri"/>
                          <a:cs typeface="Times New Roman"/>
                        </a:rPr>
                        <a:t>RECURSOS JURÍDICOS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Futura Bk BT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Fuerzas y Cuerpos de Seguridad (Policía Nacional, Autonómica, Municipal, Guardia Civil)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77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Juzgados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Oficina de Atención a Víctimas de Juzgados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12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Abogado/a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Futura Bk B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Colegio Oficial de Abogados/ SOJ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Futura Bk BT"/>
                        </a:rPr>
                        <a:t>Orientación Jurídica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Futura Bk BT"/>
                        </a:rPr>
                        <a:t>183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8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E02024"/>
                          </a:solidFill>
                          <a:latin typeface="Futura Bk BT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E02024"/>
                          </a:solidFill>
                          <a:latin typeface="Futura Bk BT"/>
                        </a:rPr>
                        <a:t>332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07532"/>
                  </a:ext>
                </a:extLst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357166"/>
            <a:ext cx="9144000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Bk BT" pitchFamily="34" charset="0"/>
                <a:ea typeface="+mj-ea"/>
                <a:cs typeface="+mj-cs"/>
              </a:rPr>
              <a:t>DERIVACIONES DE CARÁCTER JURÍDICO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14282" y="213496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-1249402" y="1677975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14282" y="213496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-1249402" y="1677975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57158" y="6643710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7466033" y="5180717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188" y="0"/>
            <a:ext cx="15138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C44BFB7-57CA-1395-2B28-962405F5B5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19</a:t>
            </a:fld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685038"/>
            <a:ext cx="41173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15" dirty="0"/>
              <a:t>Fundación</a:t>
            </a:r>
            <a:r>
              <a:rPr sz="4000" spc="-110" dirty="0"/>
              <a:t> </a:t>
            </a:r>
            <a:r>
              <a:rPr sz="5000" spc="95" dirty="0"/>
              <a:t>ANAR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355028" y="3640772"/>
            <a:ext cx="8577580" cy="2932430"/>
            <a:chOff x="355028" y="3640772"/>
            <a:chExt cx="8577580" cy="2932430"/>
          </a:xfrm>
        </p:grpSpPr>
        <p:sp>
          <p:nvSpPr>
            <p:cNvPr id="4" name="object 4"/>
            <p:cNvSpPr/>
            <p:nvPr/>
          </p:nvSpPr>
          <p:spPr>
            <a:xfrm>
              <a:off x="356615" y="6569963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7" name="object 7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4370" y="1649095"/>
            <a:ext cx="4757420" cy="1939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14" dirty="0">
                <a:solidFill>
                  <a:srgbClr val="DF1F23"/>
                </a:solidFill>
                <a:latin typeface="Tahoma"/>
                <a:cs typeface="Tahoma"/>
              </a:rPr>
              <a:t>5</a:t>
            </a:r>
            <a:r>
              <a:rPr lang="es-ES" sz="2600" spc="114" dirty="0">
                <a:solidFill>
                  <a:srgbClr val="DF1F23"/>
                </a:solidFill>
                <a:latin typeface="Tahoma"/>
                <a:cs typeface="Tahoma"/>
              </a:rPr>
              <a:t>3</a:t>
            </a:r>
            <a:r>
              <a:rPr sz="2600" spc="-6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DF1F23"/>
                </a:solidFill>
                <a:latin typeface="Tahoma"/>
                <a:cs typeface="Tahoma"/>
              </a:rPr>
              <a:t>años</a:t>
            </a:r>
            <a:r>
              <a:rPr sz="2600" spc="-7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DF1F23"/>
                </a:solidFill>
                <a:latin typeface="Tahoma"/>
                <a:cs typeface="Tahoma"/>
              </a:rPr>
              <a:t>trabajando</a:t>
            </a:r>
            <a:r>
              <a:rPr sz="2200" spc="-8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DF1F23"/>
                </a:solidFill>
                <a:latin typeface="Tahoma"/>
                <a:cs typeface="Tahoma"/>
              </a:rPr>
              <a:t>por</a:t>
            </a:r>
            <a:r>
              <a:rPr sz="2200" spc="-6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DF1F23"/>
                </a:solidFill>
                <a:latin typeface="Tahoma"/>
                <a:cs typeface="Tahoma"/>
              </a:rPr>
              <a:t>una</a:t>
            </a:r>
            <a:r>
              <a:rPr sz="2200" spc="-6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DF1F23"/>
                </a:solidFill>
                <a:latin typeface="Tahoma"/>
                <a:cs typeface="Tahoma"/>
              </a:rPr>
              <a:t>infancia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spc="-55" dirty="0">
                <a:solidFill>
                  <a:srgbClr val="DF1F23"/>
                </a:solidFill>
                <a:latin typeface="Tahoma"/>
                <a:cs typeface="Tahoma"/>
              </a:rPr>
              <a:t>f</a:t>
            </a:r>
            <a:r>
              <a:rPr sz="2200" spc="-25" dirty="0">
                <a:solidFill>
                  <a:srgbClr val="DF1F23"/>
                </a:solidFill>
                <a:latin typeface="Tahoma"/>
                <a:cs typeface="Tahoma"/>
              </a:rPr>
              <a:t>e</a:t>
            </a:r>
            <a:r>
              <a:rPr sz="2200" spc="30" dirty="0">
                <a:solidFill>
                  <a:srgbClr val="DF1F23"/>
                </a:solidFill>
                <a:latin typeface="Tahoma"/>
                <a:cs typeface="Tahoma"/>
              </a:rPr>
              <a:t>li</a:t>
            </a:r>
            <a:r>
              <a:rPr sz="2200" spc="-30" dirty="0">
                <a:solidFill>
                  <a:srgbClr val="DF1F23"/>
                </a:solidFill>
                <a:latin typeface="Tahoma"/>
                <a:cs typeface="Tahoma"/>
              </a:rPr>
              <a:t>z</a:t>
            </a:r>
            <a:r>
              <a:rPr sz="2200" spc="-5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-130" dirty="0">
                <a:solidFill>
                  <a:srgbClr val="DF1F23"/>
                </a:solidFill>
                <a:latin typeface="Tahoma"/>
                <a:cs typeface="Tahoma"/>
              </a:rPr>
              <a:t>y</a:t>
            </a:r>
            <a:r>
              <a:rPr sz="2200" spc="-4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DF1F23"/>
                </a:solidFill>
                <a:latin typeface="Tahoma"/>
                <a:cs typeface="Tahoma"/>
              </a:rPr>
              <a:t>c</a:t>
            </a:r>
            <a:r>
              <a:rPr sz="2200" spc="60" dirty="0">
                <a:solidFill>
                  <a:srgbClr val="DF1F23"/>
                </a:solidFill>
                <a:latin typeface="Tahoma"/>
                <a:cs typeface="Tahoma"/>
              </a:rPr>
              <a:t>o</a:t>
            </a:r>
            <a:r>
              <a:rPr sz="2200" spc="-5" dirty="0">
                <a:solidFill>
                  <a:srgbClr val="DF1F23"/>
                </a:solidFill>
                <a:latin typeface="Tahoma"/>
                <a:cs typeface="Tahoma"/>
              </a:rPr>
              <a:t>n</a:t>
            </a:r>
            <a:r>
              <a:rPr sz="2200" spc="-5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F1F23"/>
                </a:solidFill>
                <a:latin typeface="Tahoma"/>
                <a:cs typeface="Tahoma"/>
              </a:rPr>
              <a:t>p</a:t>
            </a:r>
            <a:r>
              <a:rPr sz="2200" spc="30" dirty="0">
                <a:solidFill>
                  <a:srgbClr val="DF1F23"/>
                </a:solidFill>
                <a:latin typeface="Tahoma"/>
                <a:cs typeface="Tahoma"/>
              </a:rPr>
              <a:t>l</a:t>
            </a:r>
            <a:r>
              <a:rPr sz="2200" spc="-25" dirty="0">
                <a:solidFill>
                  <a:srgbClr val="DF1F23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DF1F23"/>
                </a:solidFill>
                <a:latin typeface="Tahoma"/>
                <a:cs typeface="Tahoma"/>
              </a:rPr>
              <a:t>n</a:t>
            </a:r>
            <a:r>
              <a:rPr sz="2200" spc="60" dirty="0">
                <a:solidFill>
                  <a:srgbClr val="DF1F23"/>
                </a:solidFill>
                <a:latin typeface="Tahoma"/>
                <a:cs typeface="Tahoma"/>
              </a:rPr>
              <a:t>o</a:t>
            </a:r>
            <a:r>
              <a:rPr sz="2200" spc="-90" dirty="0">
                <a:solidFill>
                  <a:srgbClr val="DF1F23"/>
                </a:solidFill>
                <a:latin typeface="Tahoma"/>
                <a:cs typeface="Tahoma"/>
              </a:rPr>
              <a:t>s</a:t>
            </a:r>
            <a:r>
              <a:rPr sz="2200" spc="-7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DF1F23"/>
                </a:solidFill>
                <a:latin typeface="Tahoma"/>
                <a:cs typeface="Tahoma"/>
              </a:rPr>
              <a:t>d</a:t>
            </a:r>
            <a:r>
              <a:rPr sz="2200" spc="-25" dirty="0">
                <a:solidFill>
                  <a:srgbClr val="DF1F23"/>
                </a:solidFill>
                <a:latin typeface="Tahoma"/>
                <a:cs typeface="Tahoma"/>
              </a:rPr>
              <a:t>e</a:t>
            </a:r>
            <a:r>
              <a:rPr sz="2200" spc="-20" dirty="0">
                <a:solidFill>
                  <a:srgbClr val="DF1F23"/>
                </a:solidFill>
                <a:latin typeface="Tahoma"/>
                <a:cs typeface="Tahoma"/>
              </a:rPr>
              <a:t>r</a:t>
            </a:r>
            <a:r>
              <a:rPr sz="2200" spc="-25" dirty="0">
                <a:solidFill>
                  <a:srgbClr val="DF1F23"/>
                </a:solidFill>
                <a:latin typeface="Tahoma"/>
                <a:cs typeface="Tahoma"/>
              </a:rPr>
              <a:t>ec</a:t>
            </a:r>
            <a:r>
              <a:rPr sz="2200" dirty="0">
                <a:solidFill>
                  <a:srgbClr val="DF1F23"/>
                </a:solidFill>
                <a:latin typeface="Tahoma"/>
                <a:cs typeface="Tahoma"/>
              </a:rPr>
              <a:t>h</a:t>
            </a:r>
            <a:r>
              <a:rPr sz="2200" spc="-20" dirty="0">
                <a:solidFill>
                  <a:srgbClr val="DF1F23"/>
                </a:solidFill>
                <a:latin typeface="Tahoma"/>
                <a:cs typeface="Tahoma"/>
              </a:rPr>
              <a:t>os</a:t>
            </a:r>
            <a:endParaRPr sz="2200" dirty="0">
              <a:latin typeface="Tahoma"/>
              <a:cs typeface="Tahoma"/>
            </a:endParaRPr>
          </a:p>
          <a:p>
            <a:pPr marL="83820" marR="1132840" algn="just">
              <a:lnSpc>
                <a:spcPct val="100000"/>
              </a:lnSpc>
              <a:spcBef>
                <a:spcPts val="2085"/>
              </a:spcBef>
            </a:pP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Fundación 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ANAR </a:t>
            </a:r>
            <a:r>
              <a:rPr sz="1200" spc="-45" dirty="0">
                <a:solidFill>
                  <a:srgbClr val="404040"/>
                </a:solidFill>
                <a:latin typeface="Tahoma"/>
                <a:cs typeface="Tahoma"/>
              </a:rPr>
              <a:t>es 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una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organización </a:t>
            </a:r>
            <a:r>
              <a:rPr sz="1200" spc="-20" dirty="0">
                <a:solidFill>
                  <a:srgbClr val="404040"/>
                </a:solidFill>
                <a:latin typeface="Tahoma"/>
                <a:cs typeface="Tahoma"/>
              </a:rPr>
              <a:t>sin 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ánimo 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ahoma"/>
                <a:cs typeface="Tahoma"/>
              </a:rPr>
              <a:t>lucro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fundada</a:t>
            </a:r>
            <a:r>
              <a:rPr sz="12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Tahoma"/>
                <a:cs typeface="Tahoma"/>
              </a:rPr>
              <a:t>1970</a:t>
            </a:r>
            <a:r>
              <a:rPr sz="12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Tahoma"/>
                <a:cs typeface="Tahoma"/>
              </a:rPr>
              <a:t>para</a:t>
            </a:r>
            <a:r>
              <a:rPr sz="12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garantizar</a:t>
            </a:r>
            <a:r>
              <a:rPr sz="1200" spc="3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404040"/>
                </a:solidFill>
                <a:latin typeface="Tahoma"/>
                <a:cs typeface="Tahoma"/>
              </a:rPr>
              <a:t>la </a:t>
            </a:r>
            <a:r>
              <a:rPr sz="1200" spc="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promoción </a:t>
            </a:r>
            <a:r>
              <a:rPr sz="1200" spc="-70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defensa 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200" spc="-5" dirty="0">
                <a:solidFill>
                  <a:srgbClr val="404040"/>
                </a:solidFill>
                <a:latin typeface="Tahoma"/>
                <a:cs typeface="Tahoma"/>
              </a:rPr>
              <a:t>los 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derechos 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de niños/as </a:t>
            </a:r>
            <a:r>
              <a:rPr sz="1200" spc="-70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2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ahoma"/>
                <a:cs typeface="Tahoma"/>
              </a:rPr>
              <a:t>adolescentes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marco</a:t>
            </a:r>
            <a:r>
              <a:rPr sz="12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2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DF1F23"/>
                </a:solidFill>
                <a:latin typeface="Tahoma"/>
                <a:cs typeface="Tahoma"/>
              </a:rPr>
              <a:t>Convención</a:t>
            </a:r>
            <a:r>
              <a:rPr sz="1200" spc="1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DF1F23"/>
                </a:solidFill>
                <a:latin typeface="Tahoma"/>
                <a:cs typeface="Tahoma"/>
              </a:rPr>
              <a:t>de </a:t>
            </a:r>
            <a:r>
              <a:rPr sz="1200" spc="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DF1F23"/>
                </a:solidFill>
                <a:latin typeface="Tahoma"/>
                <a:cs typeface="Tahoma"/>
              </a:rPr>
              <a:t>Derechos</a:t>
            </a:r>
            <a:r>
              <a:rPr sz="1200" spc="-5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DF1F23"/>
                </a:solidFill>
                <a:latin typeface="Tahoma"/>
                <a:cs typeface="Tahoma"/>
              </a:rPr>
              <a:t>del</a:t>
            </a:r>
            <a:r>
              <a:rPr sz="1200" spc="-2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DF1F23"/>
                </a:solidFill>
                <a:latin typeface="Tahoma"/>
                <a:cs typeface="Tahoma"/>
              </a:rPr>
              <a:t>Niño</a:t>
            </a:r>
            <a:r>
              <a:rPr sz="1200" spc="-3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DF1F23"/>
                </a:solidFill>
                <a:latin typeface="Tahoma"/>
                <a:cs typeface="Tahoma"/>
              </a:rPr>
              <a:t>de</a:t>
            </a:r>
            <a:r>
              <a:rPr sz="1200" spc="-3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DF1F23"/>
                </a:solidFill>
                <a:latin typeface="Tahoma"/>
                <a:cs typeface="Tahoma"/>
              </a:rPr>
              <a:t>Naciones</a:t>
            </a:r>
            <a:r>
              <a:rPr sz="1200" spc="-2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DF1F23"/>
                </a:solidFill>
                <a:latin typeface="Tahoma"/>
                <a:cs typeface="Tahoma"/>
              </a:rPr>
              <a:t>Unidas.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0940" y="3558540"/>
            <a:ext cx="4442460" cy="2747772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FC26EA38-EF4D-1A99-E872-168BECFD2F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2</a:t>
            </a:fld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89" y="407670"/>
            <a:ext cx="4901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DF1F23"/>
                </a:solidFill>
              </a:rPr>
              <a:t>EDAD</a:t>
            </a:r>
            <a:r>
              <a:rPr sz="1800" spc="-65" dirty="0">
                <a:solidFill>
                  <a:srgbClr val="DF1F23"/>
                </a:solidFill>
              </a:rPr>
              <a:t> </a:t>
            </a:r>
            <a:r>
              <a:rPr sz="1800" spc="10" dirty="0"/>
              <a:t>DE</a:t>
            </a:r>
            <a:r>
              <a:rPr sz="1800" spc="-55" dirty="0"/>
              <a:t> </a:t>
            </a:r>
            <a:r>
              <a:rPr sz="1800" spc="30" dirty="0"/>
              <a:t>LOS</a:t>
            </a:r>
            <a:r>
              <a:rPr sz="1800" spc="-70" dirty="0"/>
              <a:t> </a:t>
            </a:r>
            <a:r>
              <a:rPr sz="1800" spc="55" dirty="0"/>
              <a:t>NIÑOS/AS</a:t>
            </a:r>
            <a:r>
              <a:rPr sz="1800" spc="-65" dirty="0"/>
              <a:t> </a:t>
            </a:r>
            <a:r>
              <a:rPr sz="1800" spc="-10" dirty="0"/>
              <a:t>Y</a:t>
            </a:r>
            <a:r>
              <a:rPr sz="1800" spc="-20" dirty="0"/>
              <a:t> </a:t>
            </a:r>
            <a:r>
              <a:rPr sz="1800" spc="20" dirty="0"/>
              <a:t>ADOLESCENTES</a:t>
            </a:r>
            <a:r>
              <a:rPr sz="1800" spc="-70" dirty="0"/>
              <a:t> </a:t>
            </a:r>
            <a:r>
              <a:rPr sz="1800" spc="-254" dirty="0"/>
              <a:t>(%)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21868" y="811530"/>
            <a:ext cx="6559550" cy="955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solidFill>
                  <a:srgbClr val="7E7E7E"/>
                </a:solidFill>
                <a:latin typeface="Tahoma"/>
                <a:cs typeface="Tahoma"/>
              </a:rPr>
              <a:t>Como</a:t>
            </a:r>
            <a:r>
              <a:rPr sz="1400" spc="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podemos</a:t>
            </a:r>
            <a:r>
              <a:rPr sz="1400" spc="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observar</a:t>
            </a:r>
            <a:r>
              <a:rPr sz="1400" spc="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400" spc="1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400" spc="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gráfico,</a:t>
            </a:r>
            <a:r>
              <a:rPr sz="1400" spc="1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400" spc="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Líneas</a:t>
            </a:r>
            <a:r>
              <a:rPr sz="1400" spc="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400" spc="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7E7E7E"/>
                </a:solidFill>
                <a:latin typeface="Tahoma"/>
                <a:cs typeface="Tahoma"/>
              </a:rPr>
              <a:t>ANAR</a:t>
            </a:r>
            <a:r>
              <a:rPr sz="1400" spc="1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logran</a:t>
            </a:r>
            <a:r>
              <a:rPr sz="1400" spc="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llegar</a:t>
            </a:r>
            <a:r>
              <a:rPr sz="1400" spc="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400" spc="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todas </a:t>
            </a:r>
            <a:r>
              <a:rPr sz="1400" spc="-4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edades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través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sus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diferentes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Líneas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4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Ayuda.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400" spc="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más</a:t>
            </a:r>
            <a:r>
              <a:rPr sz="1400" spc="1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pequeños/as</a:t>
            </a:r>
            <a:r>
              <a:rPr sz="1400" spc="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son</a:t>
            </a:r>
            <a:r>
              <a:rPr sz="1400" spc="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atendidos/as</a:t>
            </a:r>
            <a:r>
              <a:rPr sz="1400" spc="1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principalmente</a:t>
            </a:r>
            <a:r>
              <a:rPr sz="1400" spc="1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gracias</a:t>
            </a:r>
            <a:r>
              <a:rPr sz="1400" spc="1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400" spc="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400" spc="1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7E7E7E"/>
                </a:solidFill>
                <a:latin typeface="Tahoma"/>
                <a:cs typeface="Tahoma"/>
              </a:rPr>
              <a:t>llamadas</a:t>
            </a:r>
            <a:r>
              <a:rPr sz="1400" spc="1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1400" spc="-4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adultos/as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su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entorno.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5091" y="3640835"/>
            <a:ext cx="8577580" cy="2935605"/>
            <a:chOff x="355091" y="3640835"/>
            <a:chExt cx="8577580" cy="2935605"/>
          </a:xfrm>
        </p:grpSpPr>
        <p:sp>
          <p:nvSpPr>
            <p:cNvPr id="29" name="object 29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32" name="object 32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:a16="http://schemas.microsoft.com/office/drawing/2014/main" id="{1C366153-65B5-34EB-0F2E-03B668721A5C}"/>
              </a:ext>
            </a:extLst>
          </p:cNvPr>
          <p:cNvSpPr txBox="1"/>
          <p:nvPr/>
        </p:nvSpPr>
        <p:spPr>
          <a:xfrm>
            <a:off x="786447" y="5788531"/>
            <a:ext cx="756729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5" dirty="0">
                <a:latin typeface="Trebuchet MS"/>
                <a:cs typeface="Trebuchet MS"/>
              </a:rPr>
              <a:t>Total</a:t>
            </a:r>
            <a:r>
              <a:rPr sz="800" i="1" spc="-55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atendidos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según </a:t>
            </a:r>
            <a:r>
              <a:rPr sz="800" i="1" spc="-25" dirty="0">
                <a:latin typeface="Trebuchet MS"/>
                <a:cs typeface="Trebuchet MS"/>
              </a:rPr>
              <a:t>Línea</a:t>
            </a:r>
            <a:r>
              <a:rPr sz="800" i="1" spc="-10" dirty="0">
                <a:latin typeface="Trebuchet MS"/>
                <a:cs typeface="Trebuchet MS"/>
              </a:rPr>
              <a:t> de </a:t>
            </a:r>
            <a:r>
              <a:rPr sz="800" i="1" spc="-5" dirty="0">
                <a:latin typeface="Trebuchet MS"/>
                <a:cs typeface="Trebuchet MS"/>
              </a:rPr>
              <a:t>Ayuda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(teléfono,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chat,</a:t>
            </a:r>
            <a:r>
              <a:rPr sz="800" i="1" spc="-15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</a:rPr>
              <a:t>email):  </a:t>
            </a:r>
            <a:r>
              <a:rPr lang="es-ES" sz="800" i="1" spc="-25" dirty="0">
                <a:latin typeface="Trebuchet MS"/>
              </a:rPr>
              <a:t>215 </a:t>
            </a:r>
            <a:r>
              <a:rPr sz="800" i="1" spc="-25" dirty="0" err="1">
                <a:latin typeface="Trebuchet MS"/>
              </a:rPr>
              <a:t>casos</a:t>
            </a:r>
            <a:r>
              <a:rPr sz="800" i="1" spc="-25" dirty="0">
                <a:latin typeface="Trebuchet MS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sz="800" i="1" spc="-10" dirty="0">
                <a:latin typeface="Trebuchet MS"/>
                <a:cs typeface="Trebuchet MS"/>
              </a:rPr>
              <a:t>En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5" dirty="0" err="1">
                <a:latin typeface="Trebuchet MS"/>
                <a:cs typeface="Trebuchet MS"/>
              </a:rPr>
              <a:t>el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lang="es-ES" sz="800" i="1" spc="-25" dirty="0">
                <a:latin typeface="Trebuchet MS"/>
                <a:cs typeface="Trebuchet MS"/>
              </a:rPr>
              <a:t>1,4</a:t>
            </a:r>
            <a:r>
              <a:rPr sz="800" i="1" spc="25" dirty="0">
                <a:latin typeface="Trebuchet MS"/>
                <a:cs typeface="Trebuchet MS"/>
              </a:rPr>
              <a:t>%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lang="es-ES" sz="800" i="1" spc="-25" dirty="0">
                <a:latin typeface="Trebuchet MS"/>
                <a:cs typeface="Trebuchet MS"/>
              </a:rPr>
              <a:t>a</a:t>
            </a:r>
            <a:r>
              <a:rPr sz="800" i="1" spc="-20" dirty="0" err="1">
                <a:latin typeface="Trebuchet MS"/>
                <a:cs typeface="Trebuchet MS"/>
              </a:rPr>
              <a:t>dultos</a:t>
            </a:r>
            <a:r>
              <a:rPr sz="800" i="1" spc="-20" dirty="0">
                <a:latin typeface="Trebuchet MS"/>
                <a:cs typeface="Trebuchet MS"/>
              </a:rPr>
              <a:t>/as</a:t>
            </a:r>
            <a:r>
              <a:rPr lang="es-ES" sz="800" i="1" spc="-20" dirty="0">
                <a:latin typeface="Trebuchet MS"/>
                <a:cs typeface="Trebuchet MS"/>
              </a:rPr>
              <a:t> en relación con menores de edad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dirty="0">
                <a:latin typeface="Trebuchet MS"/>
                <a:cs typeface="Trebuchet MS"/>
              </a:rPr>
              <a:t>no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0" dirty="0" err="1">
                <a:latin typeface="Trebuchet MS"/>
                <a:cs typeface="Trebuchet MS"/>
              </a:rPr>
              <a:t>consta</a:t>
            </a:r>
            <a:r>
              <a:rPr lang="es-ES" sz="800" i="1" spc="-10" dirty="0">
                <a:latin typeface="Trebuchet MS"/>
                <a:cs typeface="Trebuchet MS"/>
              </a:rPr>
              <a:t> la edad.</a:t>
            </a:r>
            <a:endParaRPr sz="800" dirty="0">
              <a:latin typeface="Trebuchet MS"/>
              <a:cs typeface="Trebuchet MS"/>
            </a:endParaRPr>
          </a:p>
        </p:txBody>
      </p:sp>
      <p:graphicFrame>
        <p:nvGraphicFramePr>
          <p:cNvPr id="38" name="12 Gráfico">
            <a:extLst>
              <a:ext uri="{FF2B5EF4-FFF2-40B4-BE49-F238E27FC236}">
                <a16:creationId xmlns:a16="http://schemas.microsoft.com/office/drawing/2014/main" id="{9089673E-9649-C956-7824-B1D859979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51891"/>
              </p:ext>
            </p:extLst>
          </p:nvPr>
        </p:nvGraphicFramePr>
        <p:xfrm>
          <a:off x="609600" y="1795387"/>
          <a:ext cx="7467600" cy="399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EC5-F769-0018-7A62-9793FA46C9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20</a:t>
            </a:fld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641" y="444500"/>
            <a:ext cx="523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DF1F23"/>
                </a:solidFill>
              </a:rPr>
              <a:t>GÉNERO</a:t>
            </a:r>
            <a:r>
              <a:rPr sz="1800" spc="-70" dirty="0">
                <a:solidFill>
                  <a:srgbClr val="DF1F23"/>
                </a:solidFill>
              </a:rPr>
              <a:t> </a:t>
            </a:r>
            <a:r>
              <a:rPr sz="1800" spc="10" dirty="0"/>
              <a:t>DE</a:t>
            </a:r>
            <a:r>
              <a:rPr sz="1800" spc="-50" dirty="0"/>
              <a:t> </a:t>
            </a:r>
            <a:r>
              <a:rPr sz="1800" spc="30" dirty="0"/>
              <a:t>LOS</a:t>
            </a:r>
            <a:r>
              <a:rPr sz="1800" spc="-55" dirty="0"/>
              <a:t> </a:t>
            </a:r>
            <a:r>
              <a:rPr sz="1800" spc="50" dirty="0"/>
              <a:t>NIÑOS/AS</a:t>
            </a:r>
            <a:r>
              <a:rPr sz="1800" spc="-60" dirty="0"/>
              <a:t> </a:t>
            </a:r>
            <a:r>
              <a:rPr sz="1800" spc="-10" dirty="0"/>
              <a:t>Y</a:t>
            </a:r>
            <a:r>
              <a:rPr sz="1800" spc="-35" dirty="0"/>
              <a:t> </a:t>
            </a:r>
            <a:r>
              <a:rPr sz="1800" spc="20" dirty="0"/>
              <a:t>ADOLESCENTES</a:t>
            </a:r>
            <a:r>
              <a:rPr sz="1800" spc="-70" dirty="0"/>
              <a:t> </a:t>
            </a:r>
            <a:r>
              <a:rPr sz="1800" spc="-254" dirty="0"/>
              <a:t>(%)</a:t>
            </a:r>
            <a:endParaRPr sz="1800"/>
          </a:p>
        </p:txBody>
      </p:sp>
      <p:grpSp>
        <p:nvGrpSpPr>
          <p:cNvPr id="21" name="object 21"/>
          <p:cNvGrpSpPr/>
          <p:nvPr/>
        </p:nvGrpSpPr>
        <p:grpSpPr>
          <a:xfrm>
            <a:off x="355091" y="3640835"/>
            <a:ext cx="8577580" cy="2935605"/>
            <a:chOff x="355091" y="3640835"/>
            <a:chExt cx="8577580" cy="2935605"/>
          </a:xfrm>
        </p:grpSpPr>
        <p:sp>
          <p:nvSpPr>
            <p:cNvPr id="22" name="object 22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0093" y="923232"/>
            <a:ext cx="796810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Tahoma"/>
              <a:cs typeface="Tahoma"/>
            </a:endParaRPr>
          </a:p>
          <a:p>
            <a:pPr marL="12700" marR="7620" algn="just">
              <a:lnSpc>
                <a:spcPct val="100000"/>
              </a:lnSpc>
            </a:pPr>
            <a:r>
              <a:rPr sz="1400" spc="35" dirty="0">
                <a:solidFill>
                  <a:srgbClr val="4D4D4D"/>
                </a:solidFill>
                <a:latin typeface="Tahoma"/>
                <a:cs typeface="Tahoma"/>
              </a:rPr>
              <a:t>A </a:t>
            </a:r>
            <a:r>
              <a:rPr sz="1400" spc="-35" dirty="0">
                <a:solidFill>
                  <a:srgbClr val="4D4D4D"/>
                </a:solidFill>
                <a:latin typeface="Tahoma"/>
                <a:cs typeface="Tahoma"/>
              </a:rPr>
              <a:t>través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las </a:t>
            </a:r>
            <a:r>
              <a:rPr sz="1400" spc="-20" dirty="0">
                <a:solidFill>
                  <a:srgbClr val="4D4D4D"/>
                </a:solidFill>
                <a:latin typeface="Tahoma"/>
                <a:cs typeface="Tahoma"/>
              </a:rPr>
              <a:t>consultas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niños/as </a:t>
            </a:r>
            <a:r>
              <a:rPr sz="1400" spc="-80" dirty="0">
                <a:solidFill>
                  <a:srgbClr val="4D4D4D"/>
                </a:solidFill>
                <a:latin typeface="Tahoma"/>
                <a:cs typeface="Tahoma"/>
              </a:rPr>
              <a:t>y </a:t>
            </a:r>
            <a:r>
              <a:rPr sz="1400" spc="-15" dirty="0">
                <a:solidFill>
                  <a:srgbClr val="4D4D4D"/>
                </a:solidFill>
                <a:latin typeface="Tahoma"/>
                <a:cs typeface="Tahoma"/>
              </a:rPr>
              <a:t>adolescentes, </a:t>
            </a:r>
            <a:r>
              <a:rPr sz="1400" spc="60" dirty="0">
                <a:solidFill>
                  <a:srgbClr val="4D4D4D"/>
                </a:solidFill>
                <a:latin typeface="Tahoma"/>
                <a:cs typeface="Tahoma"/>
              </a:rPr>
              <a:t>7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sz="1400" spc="30" dirty="0">
                <a:solidFill>
                  <a:srgbClr val="4D4D4D"/>
                </a:solidFill>
                <a:latin typeface="Tahoma"/>
                <a:cs typeface="Tahoma"/>
              </a:rPr>
              <a:t>cada </a:t>
            </a:r>
            <a:r>
              <a:rPr sz="1400" spc="55" dirty="0">
                <a:solidFill>
                  <a:srgbClr val="4D4D4D"/>
                </a:solidFill>
                <a:latin typeface="Tahoma"/>
                <a:cs typeface="Tahoma"/>
              </a:rPr>
              <a:t>10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casos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recibidos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son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sz="1400" spc="-30" dirty="0">
                <a:solidFill>
                  <a:srgbClr val="4D4D4D"/>
                </a:solidFill>
                <a:latin typeface="Tahoma"/>
                <a:cs typeface="Tahoma"/>
              </a:rPr>
              <a:t>mujeres, </a:t>
            </a:r>
            <a:r>
              <a:rPr sz="1400" spc="-2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Tahoma"/>
                <a:cs typeface="Tahoma"/>
              </a:rPr>
              <a:t>mientras</a:t>
            </a:r>
            <a:r>
              <a:rPr sz="1400" spc="-2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que</a:t>
            </a:r>
            <a:r>
              <a:rPr sz="1400" spc="-3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los</a:t>
            </a:r>
            <a:r>
              <a:rPr sz="1400" spc="-3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varones</a:t>
            </a:r>
            <a:r>
              <a:rPr sz="1400" spc="-5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D4D4D"/>
                </a:solidFill>
                <a:latin typeface="Tahoma"/>
                <a:cs typeface="Tahoma"/>
              </a:rPr>
              <a:t>lo</a:t>
            </a:r>
            <a:r>
              <a:rPr sz="1400" spc="-2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hacen</a:t>
            </a:r>
            <a:r>
              <a:rPr sz="1400" spc="-4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en</a:t>
            </a:r>
            <a:r>
              <a:rPr sz="1400" spc="-2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menor</a:t>
            </a:r>
            <a:r>
              <a:rPr sz="1400" spc="-4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D4D4D"/>
                </a:solidFill>
                <a:latin typeface="Tahoma"/>
                <a:cs typeface="Tahoma"/>
              </a:rPr>
              <a:t>medida</a:t>
            </a:r>
            <a:r>
              <a:rPr sz="1400" spc="-3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4D4D4D"/>
                </a:solidFill>
                <a:latin typeface="Tahoma"/>
                <a:cs typeface="Tahoma"/>
              </a:rPr>
              <a:t>(2</a:t>
            </a:r>
            <a:r>
              <a:rPr lang="es-ES" sz="1400" spc="-55" dirty="0">
                <a:solidFill>
                  <a:srgbClr val="4D4D4D"/>
                </a:solidFill>
                <a:latin typeface="Tahoma"/>
                <a:cs typeface="Tahoma"/>
              </a:rPr>
              <a:t>6,1</a:t>
            </a:r>
            <a:r>
              <a:rPr sz="1400" spc="-55" dirty="0">
                <a:solidFill>
                  <a:srgbClr val="4D4D4D"/>
                </a:solidFill>
                <a:latin typeface="Tahoma"/>
                <a:cs typeface="Tahoma"/>
              </a:rPr>
              <a:t>%).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400" spc="-35" dirty="0">
                <a:solidFill>
                  <a:srgbClr val="4D4D4D"/>
                </a:solidFill>
                <a:latin typeface="Tahoma"/>
                <a:cs typeface="Tahoma"/>
              </a:rPr>
              <a:t>Respecto </a:t>
            </a:r>
            <a:r>
              <a:rPr sz="1400" spc="60" dirty="0">
                <a:solidFill>
                  <a:srgbClr val="4D4D4D"/>
                </a:solidFill>
                <a:latin typeface="Tahoma"/>
                <a:cs typeface="Tahoma"/>
              </a:rPr>
              <a:t>a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las </a:t>
            </a:r>
            <a:r>
              <a:rPr sz="1400" spc="-20" dirty="0">
                <a:solidFill>
                  <a:srgbClr val="4D4D4D"/>
                </a:solidFill>
                <a:latin typeface="Tahoma"/>
                <a:cs typeface="Tahoma"/>
              </a:rPr>
              <a:t>consultas </a:t>
            </a:r>
            <a:r>
              <a:rPr sz="1400" spc="10" dirty="0">
                <a:solidFill>
                  <a:srgbClr val="4D4D4D"/>
                </a:solidFill>
                <a:latin typeface="Tahoma"/>
                <a:cs typeface="Tahoma"/>
              </a:rPr>
              <a:t>realizadas por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los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adultos/as,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destaca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que </a:t>
            </a:r>
            <a:r>
              <a:rPr sz="1400" spc="-35" dirty="0">
                <a:solidFill>
                  <a:srgbClr val="4D4D4D"/>
                </a:solidFill>
                <a:latin typeface="Tahoma"/>
                <a:cs typeface="Tahoma"/>
              </a:rPr>
              <a:t>se </a:t>
            </a:r>
            <a:r>
              <a:rPr sz="1400" spc="15" dirty="0">
                <a:solidFill>
                  <a:srgbClr val="4D4D4D"/>
                </a:solidFill>
                <a:latin typeface="Tahoma"/>
                <a:cs typeface="Tahoma"/>
              </a:rPr>
              <a:t>han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referido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también </a:t>
            </a:r>
            <a:r>
              <a:rPr sz="1400" spc="-15" dirty="0">
                <a:solidFill>
                  <a:srgbClr val="4D4D4D"/>
                </a:solidFill>
                <a:latin typeface="Tahoma"/>
                <a:cs typeface="Tahoma"/>
              </a:rPr>
              <a:t>en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mayor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D4D4D"/>
                </a:solidFill>
                <a:latin typeface="Tahoma"/>
                <a:cs typeface="Tahoma"/>
              </a:rPr>
              <a:t>proporción </a:t>
            </a:r>
            <a:r>
              <a:rPr sz="1400" spc="60" dirty="0">
                <a:solidFill>
                  <a:srgbClr val="4D4D4D"/>
                </a:solidFill>
                <a:latin typeface="Tahoma"/>
                <a:cs typeface="Tahoma"/>
              </a:rPr>
              <a:t>a </a:t>
            </a:r>
            <a:r>
              <a:rPr sz="1400" spc="5" dirty="0">
                <a:solidFill>
                  <a:srgbClr val="4D4D4D"/>
                </a:solidFill>
                <a:latin typeface="Tahoma"/>
                <a:cs typeface="Tahoma"/>
              </a:rPr>
              <a:t>las </a:t>
            </a:r>
            <a:r>
              <a:rPr sz="1400" spc="-30" dirty="0">
                <a:solidFill>
                  <a:srgbClr val="4D4D4D"/>
                </a:solidFill>
                <a:latin typeface="Tahoma"/>
                <a:cs typeface="Tahoma"/>
              </a:rPr>
              <a:t>mujeres </a:t>
            </a:r>
            <a:r>
              <a:rPr sz="1400" spc="-65" dirty="0">
                <a:solidFill>
                  <a:srgbClr val="4D4D4D"/>
                </a:solidFill>
                <a:latin typeface="Tahoma"/>
                <a:cs typeface="Tahoma"/>
              </a:rPr>
              <a:t>(5</a:t>
            </a:r>
            <a:r>
              <a:rPr lang="es-ES" sz="1400" spc="-65" dirty="0">
                <a:solidFill>
                  <a:srgbClr val="4D4D4D"/>
                </a:solidFill>
                <a:latin typeface="Tahoma"/>
                <a:cs typeface="Tahoma"/>
              </a:rPr>
              <a:t>7,5</a:t>
            </a:r>
            <a:r>
              <a:rPr sz="1400" spc="-65" dirty="0">
                <a:solidFill>
                  <a:srgbClr val="4D4D4D"/>
                </a:solidFill>
                <a:latin typeface="Tahoma"/>
                <a:cs typeface="Tahoma"/>
              </a:rPr>
              <a:t>%)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que </a:t>
            </a:r>
            <a:r>
              <a:rPr sz="1400" spc="60" dirty="0">
                <a:solidFill>
                  <a:srgbClr val="4D4D4D"/>
                </a:solidFill>
                <a:latin typeface="Tahoma"/>
                <a:cs typeface="Tahoma"/>
              </a:rPr>
              <a:t>a </a:t>
            </a:r>
            <a:r>
              <a:rPr sz="1400" spc="-5" dirty="0">
                <a:solidFill>
                  <a:srgbClr val="4D4D4D"/>
                </a:solidFill>
                <a:latin typeface="Tahoma"/>
                <a:cs typeface="Tahoma"/>
              </a:rPr>
              <a:t>los </a:t>
            </a:r>
            <a:r>
              <a:rPr sz="1400" spc="-15" dirty="0">
                <a:solidFill>
                  <a:srgbClr val="4D4D4D"/>
                </a:solidFill>
                <a:latin typeface="Tahoma"/>
                <a:cs typeface="Tahoma"/>
              </a:rPr>
              <a:t>varones </a:t>
            </a:r>
            <a:r>
              <a:rPr sz="1400" spc="-60" dirty="0">
                <a:solidFill>
                  <a:srgbClr val="4D4D4D"/>
                </a:solidFill>
                <a:latin typeface="Tahoma"/>
                <a:cs typeface="Tahoma"/>
              </a:rPr>
              <a:t>(4</a:t>
            </a:r>
            <a:r>
              <a:rPr lang="es-ES" sz="1400" spc="-60" dirty="0">
                <a:solidFill>
                  <a:srgbClr val="4D4D4D"/>
                </a:solidFill>
                <a:latin typeface="Tahoma"/>
                <a:cs typeface="Tahoma"/>
              </a:rPr>
              <a:t>1,1</a:t>
            </a:r>
            <a:r>
              <a:rPr sz="1400" spc="-60" dirty="0">
                <a:solidFill>
                  <a:srgbClr val="4D4D4D"/>
                </a:solidFill>
                <a:latin typeface="Tahoma"/>
                <a:cs typeface="Tahoma"/>
              </a:rPr>
              <a:t>%), </a:t>
            </a:r>
            <a:r>
              <a:rPr sz="1400" spc="10" dirty="0">
                <a:solidFill>
                  <a:srgbClr val="4D4D4D"/>
                </a:solidFill>
                <a:latin typeface="Tahoma"/>
                <a:cs typeface="Tahoma"/>
              </a:rPr>
              <a:t>pero </a:t>
            </a:r>
            <a:r>
              <a:rPr sz="1400" spc="30" dirty="0">
                <a:solidFill>
                  <a:srgbClr val="4D4D4D"/>
                </a:solidFill>
                <a:latin typeface="Tahoma"/>
                <a:cs typeface="Tahoma"/>
              </a:rPr>
              <a:t>la 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diferencia </a:t>
            </a:r>
            <a:r>
              <a:rPr sz="1400" spc="-10" dirty="0">
                <a:solidFill>
                  <a:srgbClr val="4D4D4D"/>
                </a:solidFill>
                <a:latin typeface="Tahoma"/>
                <a:cs typeface="Tahoma"/>
              </a:rPr>
              <a:t>porcentual </a:t>
            </a:r>
            <a:r>
              <a:rPr sz="1400" spc="-40" dirty="0">
                <a:solidFill>
                  <a:srgbClr val="4D4D4D"/>
                </a:solidFill>
                <a:latin typeface="Tahoma"/>
                <a:cs typeface="Tahoma"/>
              </a:rPr>
              <a:t>entre </a:t>
            </a:r>
            <a:r>
              <a:rPr sz="1400" spc="10" dirty="0">
                <a:solidFill>
                  <a:srgbClr val="4D4D4D"/>
                </a:solidFill>
                <a:latin typeface="Tahoma"/>
                <a:cs typeface="Tahoma"/>
              </a:rPr>
              <a:t>ambos </a:t>
            </a:r>
            <a:r>
              <a:rPr sz="1400" spc="15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Tahoma"/>
                <a:cs typeface="Tahoma"/>
              </a:rPr>
              <a:t>es</a:t>
            </a:r>
            <a:r>
              <a:rPr sz="1400" spc="-20" dirty="0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sz="1400" dirty="0" err="1">
                <a:solidFill>
                  <a:srgbClr val="4D4D4D"/>
                </a:solidFill>
                <a:latin typeface="Tahoma"/>
                <a:cs typeface="Tahoma"/>
              </a:rPr>
              <a:t>menor</a:t>
            </a:r>
            <a:r>
              <a:rPr sz="1400" dirty="0">
                <a:solidFill>
                  <a:srgbClr val="4D4D4D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68" y="0"/>
            <a:ext cx="1513331" cy="999744"/>
          </a:xfrm>
          <a:prstGeom prst="rect">
            <a:avLst/>
          </a:prstGeom>
        </p:spPr>
      </p:pic>
      <p:graphicFrame>
        <p:nvGraphicFramePr>
          <p:cNvPr id="27" name="1 Gráfico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9247"/>
              </p:ext>
            </p:extLst>
          </p:nvPr>
        </p:nvGraphicFramePr>
        <p:xfrm>
          <a:off x="786875" y="2009996"/>
          <a:ext cx="6988333" cy="41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23E2A688-51BC-8565-ABF6-375824963C91}"/>
              </a:ext>
            </a:extLst>
          </p:cNvPr>
          <p:cNvSpPr txBox="1"/>
          <p:nvPr/>
        </p:nvSpPr>
        <p:spPr>
          <a:xfrm>
            <a:off x="471043" y="6093821"/>
            <a:ext cx="7619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spc="-10" dirty="0">
                <a:latin typeface="Trebuchet MS"/>
                <a:cs typeface="Trebuchet MS"/>
              </a:rPr>
              <a:t>Base:</a:t>
            </a:r>
            <a:r>
              <a:rPr lang="es-ES" sz="900" i="1" spc="-20" dirty="0">
                <a:latin typeface="Trebuchet MS"/>
                <a:cs typeface="Trebuchet MS"/>
              </a:rPr>
              <a:t> </a:t>
            </a:r>
            <a:r>
              <a:rPr lang="es-ES" sz="900" i="1" spc="-45" dirty="0">
                <a:latin typeface="Trebuchet MS"/>
                <a:cs typeface="Trebuchet MS"/>
              </a:rPr>
              <a:t>Total</a:t>
            </a:r>
            <a:r>
              <a:rPr lang="es-ES" sz="900" i="1" spc="-50" dirty="0">
                <a:latin typeface="Trebuchet MS"/>
                <a:cs typeface="Trebuchet MS"/>
              </a:rPr>
              <a:t> </a:t>
            </a:r>
            <a:r>
              <a:rPr lang="es-ES" sz="900" i="1" spc="10" dirty="0">
                <a:latin typeface="Trebuchet MS"/>
                <a:cs typeface="Trebuchet MS"/>
              </a:rPr>
              <a:t>casos</a:t>
            </a:r>
            <a:r>
              <a:rPr lang="es-ES" sz="900" i="1" spc="-25" dirty="0">
                <a:latin typeface="Trebuchet MS"/>
                <a:cs typeface="Trebuchet MS"/>
              </a:rPr>
              <a:t> </a:t>
            </a:r>
            <a:r>
              <a:rPr lang="es-ES" sz="900" i="1" spc="-15" dirty="0">
                <a:latin typeface="Trebuchet MS"/>
                <a:cs typeface="Trebuchet MS"/>
              </a:rPr>
              <a:t>atendidos</a:t>
            </a:r>
            <a:r>
              <a:rPr lang="es-ES" sz="900" i="1" spc="-40" dirty="0">
                <a:latin typeface="Trebuchet MS"/>
                <a:cs typeface="Trebuchet MS"/>
              </a:rPr>
              <a:t> </a:t>
            </a:r>
            <a:r>
              <a:rPr lang="es-ES" sz="900" i="1" spc="-5" dirty="0">
                <a:latin typeface="Trebuchet MS"/>
                <a:cs typeface="Trebuchet MS"/>
              </a:rPr>
              <a:t>según </a:t>
            </a:r>
            <a:r>
              <a:rPr lang="es-ES" sz="900" i="1" spc="-25" dirty="0">
                <a:latin typeface="Trebuchet MS"/>
                <a:cs typeface="Trebuchet MS"/>
              </a:rPr>
              <a:t>Línea</a:t>
            </a:r>
            <a:r>
              <a:rPr lang="es-ES" sz="900" i="1" spc="-10" dirty="0">
                <a:latin typeface="Trebuchet MS"/>
                <a:cs typeface="Trebuchet MS"/>
              </a:rPr>
              <a:t> de </a:t>
            </a:r>
            <a:r>
              <a:rPr lang="es-ES" sz="900" i="1" spc="-5" dirty="0">
                <a:latin typeface="Trebuchet MS"/>
                <a:cs typeface="Trebuchet MS"/>
              </a:rPr>
              <a:t>Ayuda</a:t>
            </a:r>
            <a:r>
              <a:rPr lang="es-ES" sz="900" i="1" spc="-20" dirty="0">
                <a:latin typeface="Trebuchet MS"/>
                <a:cs typeface="Trebuchet MS"/>
              </a:rPr>
              <a:t> </a:t>
            </a:r>
            <a:r>
              <a:rPr lang="es-ES" sz="900" i="1" spc="-40" dirty="0">
                <a:latin typeface="Trebuchet MS"/>
                <a:cs typeface="Trebuchet MS"/>
              </a:rPr>
              <a:t>(teléfono,</a:t>
            </a:r>
            <a:r>
              <a:rPr lang="es-ES" sz="900" i="1" spc="-35" dirty="0">
                <a:latin typeface="Trebuchet MS"/>
                <a:cs typeface="Trebuchet MS"/>
              </a:rPr>
              <a:t> </a:t>
            </a:r>
            <a:r>
              <a:rPr lang="es-ES" sz="900" i="1" spc="-30" dirty="0">
                <a:latin typeface="Trebuchet MS"/>
                <a:cs typeface="Trebuchet MS"/>
              </a:rPr>
              <a:t>chat,</a:t>
            </a:r>
            <a:r>
              <a:rPr lang="es-ES" sz="900" i="1" spc="-15" dirty="0">
                <a:latin typeface="Trebuchet MS"/>
                <a:cs typeface="Trebuchet MS"/>
              </a:rPr>
              <a:t> </a:t>
            </a:r>
            <a:r>
              <a:rPr lang="es-ES" sz="900" i="1" spc="-35" dirty="0">
                <a:latin typeface="Trebuchet MS"/>
                <a:cs typeface="Trebuchet MS"/>
              </a:rPr>
              <a:t>email):</a:t>
            </a:r>
            <a:r>
              <a:rPr lang="es-ES" sz="900" i="1" spc="-45" dirty="0">
                <a:latin typeface="Trebuchet MS"/>
                <a:cs typeface="Trebuchet MS"/>
              </a:rPr>
              <a:t> </a:t>
            </a:r>
            <a:r>
              <a:rPr lang="es-ES" sz="900" i="1" spc="25" dirty="0">
                <a:latin typeface="Trebuchet MS"/>
                <a:cs typeface="Trebuchet MS"/>
              </a:rPr>
              <a:t>215</a:t>
            </a:r>
            <a:r>
              <a:rPr lang="es-ES" sz="900" i="1" spc="-30" dirty="0">
                <a:latin typeface="Trebuchet MS"/>
                <a:cs typeface="Trebuchet MS"/>
              </a:rPr>
              <a:t> </a:t>
            </a:r>
            <a:r>
              <a:rPr lang="es-ES" sz="900" i="1" spc="-5" dirty="0">
                <a:latin typeface="Trebuchet MS"/>
                <a:cs typeface="Trebuchet MS"/>
              </a:rPr>
              <a:t>casos.</a:t>
            </a:r>
            <a:endParaRPr lang="es-ES" sz="900" dirty="0">
              <a:latin typeface="Trebuchet MS"/>
              <a:cs typeface="Trebuchet MS"/>
            </a:endParaRPr>
          </a:p>
          <a:p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B292CAC-BED9-4E2D-E83E-944C63BF47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21</a:t>
            </a:fld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464565"/>
            <a:ext cx="575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DF1F23"/>
                </a:solidFill>
              </a:rPr>
              <a:t>HORARIO</a:t>
            </a:r>
            <a:r>
              <a:rPr sz="1800" spc="-60" dirty="0">
                <a:solidFill>
                  <a:srgbClr val="DF1F23"/>
                </a:solidFill>
              </a:rPr>
              <a:t> </a:t>
            </a:r>
            <a:r>
              <a:rPr sz="1800" spc="60" dirty="0"/>
              <a:t>EN</a:t>
            </a:r>
            <a:r>
              <a:rPr sz="1800" spc="-25" dirty="0"/>
              <a:t> </a:t>
            </a:r>
            <a:r>
              <a:rPr sz="1800" spc="-75" dirty="0"/>
              <a:t>EL</a:t>
            </a:r>
            <a:r>
              <a:rPr sz="1800" spc="-30" dirty="0"/>
              <a:t> </a:t>
            </a:r>
            <a:r>
              <a:rPr sz="1800" spc="114" dirty="0"/>
              <a:t>QUE</a:t>
            </a:r>
            <a:r>
              <a:rPr sz="1800" spc="-65" dirty="0"/>
              <a:t> </a:t>
            </a:r>
            <a:r>
              <a:rPr sz="1800" spc="-75" dirty="0"/>
              <a:t>SE</a:t>
            </a:r>
            <a:r>
              <a:rPr sz="1800" spc="-40" dirty="0"/>
              <a:t> </a:t>
            </a:r>
            <a:r>
              <a:rPr sz="1800" spc="-25" dirty="0"/>
              <a:t>REALIZAN</a:t>
            </a:r>
            <a:r>
              <a:rPr sz="1800" spc="-60" dirty="0"/>
              <a:t> </a:t>
            </a:r>
            <a:r>
              <a:rPr sz="1800" spc="-35" dirty="0"/>
              <a:t>LAS</a:t>
            </a:r>
            <a:r>
              <a:rPr sz="1800" spc="-50" dirty="0"/>
              <a:t> </a:t>
            </a:r>
            <a:r>
              <a:rPr sz="1800" spc="30" dirty="0"/>
              <a:t>CONSULTAS</a:t>
            </a:r>
            <a:r>
              <a:rPr sz="1800" spc="-60" dirty="0"/>
              <a:t> </a:t>
            </a:r>
            <a:r>
              <a:rPr sz="1800" spc="-254" dirty="0"/>
              <a:t>(%)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35965" y="6101892"/>
            <a:ext cx="50526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Llamadas</a:t>
            </a:r>
            <a:r>
              <a:rPr sz="800" i="1" spc="-50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Orientación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Especial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según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Línea</a:t>
            </a:r>
            <a:r>
              <a:rPr sz="800" i="1" spc="-10" dirty="0">
                <a:latin typeface="Trebuchet MS"/>
                <a:cs typeface="Trebuchet MS"/>
              </a:rPr>
              <a:t> de</a:t>
            </a:r>
            <a:r>
              <a:rPr sz="800" i="1" spc="-5" dirty="0">
                <a:latin typeface="Trebuchet MS"/>
                <a:cs typeface="Trebuchet MS"/>
              </a:rPr>
              <a:t> Ayuda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(teléfono,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chat,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35" dirty="0">
                <a:latin typeface="Trebuchet MS"/>
                <a:cs typeface="Trebuchet MS"/>
              </a:rPr>
              <a:t>email):</a:t>
            </a:r>
            <a:r>
              <a:rPr sz="800" i="1" spc="-30" dirty="0">
                <a:latin typeface="Trebuchet MS"/>
                <a:cs typeface="Trebuchet MS"/>
              </a:rPr>
              <a:t> </a:t>
            </a:r>
            <a:r>
              <a:rPr sz="800" i="1" spc="25" dirty="0">
                <a:latin typeface="Trebuchet MS"/>
                <a:cs typeface="Trebuchet MS"/>
              </a:rPr>
              <a:t>2</a:t>
            </a:r>
            <a:r>
              <a:rPr lang="es-ES" sz="800" i="1" spc="25" dirty="0">
                <a:latin typeface="Trebuchet MS"/>
                <a:cs typeface="Trebuchet MS"/>
              </a:rPr>
              <a:t>88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peticiones </a:t>
            </a:r>
            <a:r>
              <a:rPr sz="800" i="1" spc="-10" dirty="0">
                <a:latin typeface="Trebuchet MS"/>
                <a:cs typeface="Trebuchet MS"/>
              </a:rPr>
              <a:t>de </a:t>
            </a:r>
            <a:r>
              <a:rPr sz="800" i="1" dirty="0">
                <a:latin typeface="Trebuchet MS"/>
                <a:cs typeface="Trebuchet MS"/>
              </a:rPr>
              <a:t>ayuda</a:t>
            </a:r>
            <a:endParaRPr sz="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884" y="213359"/>
            <a:ext cx="8716136" cy="6361558"/>
            <a:chOff x="214884" y="213359"/>
            <a:chExt cx="8716136" cy="6361558"/>
          </a:xfrm>
        </p:grpSpPr>
        <p:sp>
          <p:nvSpPr>
            <p:cNvPr id="5" name="object 5"/>
            <p:cNvSpPr/>
            <p:nvPr/>
          </p:nvSpPr>
          <p:spPr>
            <a:xfrm>
              <a:off x="214884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884" y="214883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615" y="6573012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75" y="1783079"/>
              <a:ext cx="7603235" cy="424586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66140" y="1084491"/>
            <a:ext cx="8159750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distribución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 de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7E7E7E"/>
                </a:solidFill>
                <a:latin typeface="Tahoma"/>
                <a:cs typeface="Tahoma"/>
              </a:rPr>
              <a:t>llamadas/chat</a:t>
            </a:r>
            <a:r>
              <a:rPr sz="1600" spc="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orientación</a:t>
            </a:r>
            <a:r>
              <a:rPr sz="16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especial</a:t>
            </a:r>
            <a:r>
              <a:rPr sz="1600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diferentes</a:t>
            </a:r>
            <a:r>
              <a:rPr sz="1600" spc="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momentos</a:t>
            </a:r>
            <a:r>
              <a:rPr sz="1600" spc="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del </a:t>
            </a:r>
            <a:r>
              <a:rPr sz="1600" spc="-48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7E7E7E"/>
                </a:solidFill>
                <a:latin typeface="Tahoma"/>
                <a:cs typeface="Tahoma"/>
              </a:rPr>
              <a:t>día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explica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necesidad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un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DF1F23"/>
                </a:solidFill>
                <a:latin typeface="Tahoma"/>
                <a:cs typeface="Tahoma"/>
              </a:rPr>
              <a:t>servicio</a:t>
            </a:r>
            <a:r>
              <a:rPr sz="1600" spc="-5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DF1F23"/>
                </a:solidFill>
                <a:latin typeface="Tahoma"/>
                <a:cs typeface="Tahoma"/>
              </a:rPr>
              <a:t>24h.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0" dirty="0">
                <a:solidFill>
                  <a:srgbClr val="7E7E7E"/>
                </a:solidFill>
                <a:latin typeface="Tahoma"/>
                <a:cs typeface="Tahoma"/>
              </a:rPr>
              <a:t>Todas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las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franjas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7E7E7E"/>
                </a:solidFill>
                <a:latin typeface="Tahoma"/>
                <a:cs typeface="Tahoma"/>
              </a:rPr>
              <a:t>horarias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son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indispensables</a:t>
            </a:r>
            <a:r>
              <a:rPr sz="1600" spc="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7E7E7E"/>
                </a:solidFill>
                <a:latin typeface="Tahoma"/>
                <a:cs typeface="Tahoma"/>
              </a:rPr>
              <a:t>para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atender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los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casos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7E7E7E"/>
                </a:solidFill>
                <a:latin typeface="Tahoma"/>
                <a:cs typeface="Tahoma"/>
              </a:rPr>
              <a:t>gravedad</a:t>
            </a: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7E7E7E"/>
                </a:solidFill>
                <a:latin typeface="Tahoma"/>
                <a:cs typeface="Tahoma"/>
              </a:rPr>
              <a:t>que</a:t>
            </a:r>
            <a:r>
              <a:rPr sz="16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7E7E7E"/>
                </a:solidFill>
                <a:latin typeface="Tahoma"/>
                <a:cs typeface="Tahoma"/>
              </a:rPr>
              <a:t>ANAR</a:t>
            </a:r>
            <a:r>
              <a:rPr sz="16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Tahoma"/>
                <a:cs typeface="Tahoma"/>
              </a:rPr>
              <a:t>presta</a:t>
            </a:r>
            <a:r>
              <a:rPr sz="16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spc="5" dirty="0" err="1">
                <a:solidFill>
                  <a:srgbClr val="7E7E7E"/>
                </a:solidFill>
                <a:latin typeface="Tahoma"/>
                <a:cs typeface="Tahoma"/>
              </a:rPr>
              <a:t>ayuda</a:t>
            </a:r>
            <a:r>
              <a:rPr sz="1600" spc="5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0668" y="0"/>
            <a:ext cx="1513331" cy="999744"/>
          </a:xfrm>
          <a:prstGeom prst="rect">
            <a:avLst/>
          </a:prstGeom>
        </p:spPr>
      </p:pic>
      <p:graphicFrame>
        <p:nvGraphicFramePr>
          <p:cNvPr id="25" name="1 Gráfico">
            <a:extLst>
              <a:ext uri="{FF2B5EF4-FFF2-40B4-BE49-F238E27FC236}">
                <a16:creationId xmlns:a16="http://schemas.microsoft.com/office/drawing/2014/main" id="{191518C3-8E4D-5148-6B90-7C09A6E7F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059440"/>
              </p:ext>
            </p:extLst>
          </p:nvPr>
        </p:nvGraphicFramePr>
        <p:xfrm>
          <a:off x="1140209" y="2180853"/>
          <a:ext cx="7072365" cy="383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1EBDEA8-09CE-7442-7EE8-4144121710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22</a:t>
            </a:fld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701545" y="292100"/>
            <a:ext cx="537908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DF1F23"/>
                </a:solidFill>
              </a:rPr>
              <a:t>CONOCIMIENTO</a:t>
            </a:r>
            <a:r>
              <a:rPr sz="1800" spc="-145" dirty="0">
                <a:solidFill>
                  <a:srgbClr val="DF1F23"/>
                </a:solidFill>
              </a:rPr>
              <a:t> </a:t>
            </a:r>
            <a:r>
              <a:rPr sz="1600" dirty="0"/>
              <a:t>DE</a:t>
            </a:r>
            <a:r>
              <a:rPr sz="1600" spc="-15" dirty="0"/>
              <a:t> </a:t>
            </a:r>
            <a:r>
              <a:rPr sz="1600" spc="-30" dirty="0"/>
              <a:t>LAS</a:t>
            </a:r>
            <a:r>
              <a:rPr sz="1600" spc="-55" dirty="0"/>
              <a:t> </a:t>
            </a:r>
            <a:r>
              <a:rPr sz="1600" spc="-30" dirty="0"/>
              <a:t>LÍNEAS</a:t>
            </a:r>
            <a:r>
              <a:rPr sz="1600" spc="-65" dirty="0"/>
              <a:t> </a:t>
            </a:r>
            <a:r>
              <a:rPr sz="1600" dirty="0"/>
              <a:t>DE</a:t>
            </a:r>
            <a:r>
              <a:rPr sz="1600" spc="-25" dirty="0"/>
              <a:t> </a:t>
            </a:r>
            <a:r>
              <a:rPr sz="1600" spc="30" dirty="0"/>
              <a:t>AYUDA</a:t>
            </a:r>
            <a:r>
              <a:rPr sz="1600" spc="-60" dirty="0"/>
              <a:t> </a:t>
            </a:r>
            <a:r>
              <a:rPr sz="1600" spc="30" dirty="0"/>
              <a:t>ANAR</a:t>
            </a:r>
            <a:r>
              <a:rPr sz="1600" spc="-50" dirty="0"/>
              <a:t> </a:t>
            </a:r>
            <a:r>
              <a:rPr lang="es-ES" sz="1600" spc="-50" dirty="0"/>
              <a:t> </a:t>
            </a:r>
            <a:r>
              <a:rPr sz="1600" spc="70" dirty="0"/>
              <a:t>202</a:t>
            </a:r>
            <a:r>
              <a:rPr lang="es-ES" sz="1600" spc="70" dirty="0"/>
              <a:t>2 EN ISLAS BALEARES</a:t>
            </a:r>
            <a:endParaRPr sz="1600" dirty="0"/>
          </a:p>
        </p:txBody>
      </p:sp>
      <p:sp>
        <p:nvSpPr>
          <p:cNvPr id="34" name="object 34"/>
          <p:cNvSpPr txBox="1"/>
          <p:nvPr/>
        </p:nvSpPr>
        <p:spPr>
          <a:xfrm>
            <a:off x="507288" y="6030569"/>
            <a:ext cx="60045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Trebuchet MS"/>
                <a:cs typeface="Trebuchet MS"/>
              </a:rPr>
              <a:t>Base: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5" dirty="0">
                <a:latin typeface="Trebuchet MS"/>
                <a:cs typeface="Trebuchet MS"/>
              </a:rPr>
              <a:t>Total</a:t>
            </a:r>
            <a:r>
              <a:rPr sz="800" i="1" spc="-55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atendidos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según </a:t>
            </a:r>
            <a:r>
              <a:rPr sz="800" i="1" spc="-25" dirty="0">
                <a:latin typeface="Trebuchet MS"/>
                <a:cs typeface="Trebuchet MS"/>
              </a:rPr>
              <a:t>Línea</a:t>
            </a:r>
            <a:r>
              <a:rPr sz="800" i="1" spc="-10" dirty="0">
                <a:latin typeface="Trebuchet MS"/>
                <a:cs typeface="Trebuchet MS"/>
              </a:rPr>
              <a:t> de </a:t>
            </a:r>
            <a:r>
              <a:rPr sz="800" i="1" spc="-5" dirty="0">
                <a:latin typeface="Trebuchet MS"/>
                <a:cs typeface="Trebuchet MS"/>
              </a:rPr>
              <a:t>Ayuda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(teléfono,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30" dirty="0">
                <a:latin typeface="Trebuchet MS"/>
                <a:cs typeface="Trebuchet MS"/>
              </a:rPr>
              <a:t>chat,</a:t>
            </a:r>
            <a:r>
              <a:rPr sz="800" i="1" spc="-15" dirty="0">
                <a:latin typeface="Trebuchet MS"/>
                <a:cs typeface="Trebuchet MS"/>
              </a:rPr>
              <a:t> </a:t>
            </a:r>
            <a:r>
              <a:rPr sz="800" i="1" spc="-35" dirty="0">
                <a:latin typeface="Trebuchet MS"/>
                <a:cs typeface="Trebuchet MS"/>
              </a:rPr>
              <a:t>email):</a:t>
            </a:r>
            <a:r>
              <a:rPr sz="800" i="1" spc="-45" dirty="0">
                <a:latin typeface="Trebuchet MS"/>
                <a:cs typeface="Trebuchet MS"/>
              </a:rPr>
              <a:t> </a:t>
            </a:r>
            <a:r>
              <a:rPr lang="es-ES" sz="800" i="1" spc="25" dirty="0">
                <a:latin typeface="Trebuchet MS"/>
                <a:cs typeface="Trebuchet MS"/>
              </a:rPr>
              <a:t>215</a:t>
            </a:r>
            <a:r>
              <a:rPr sz="800" i="1" spc="200" dirty="0">
                <a:latin typeface="Trebuchet MS"/>
                <a:cs typeface="Trebuchet MS"/>
              </a:rPr>
              <a:t> </a:t>
            </a:r>
            <a:r>
              <a:rPr sz="800" i="1" spc="-5" dirty="0">
                <a:latin typeface="Trebuchet MS"/>
                <a:cs typeface="Trebuchet MS"/>
              </a:rPr>
              <a:t>casos.</a:t>
            </a: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i="1" spc="-10" dirty="0">
                <a:latin typeface="Trebuchet MS"/>
                <a:cs typeface="Trebuchet MS"/>
              </a:rPr>
              <a:t>En</a:t>
            </a:r>
            <a:r>
              <a:rPr sz="800" i="1" spc="-15" dirty="0">
                <a:latin typeface="Trebuchet MS"/>
                <a:cs typeface="Trebuchet MS"/>
              </a:rPr>
              <a:t> </a:t>
            </a:r>
            <a:r>
              <a:rPr sz="800" i="1" spc="-45" dirty="0" err="1">
                <a:latin typeface="Trebuchet MS"/>
                <a:cs typeface="Trebuchet MS"/>
              </a:rPr>
              <a:t>el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lang="es-ES" sz="800" i="1" spc="30" dirty="0">
                <a:latin typeface="Trebuchet MS"/>
                <a:cs typeface="Trebuchet MS"/>
              </a:rPr>
              <a:t>60,9</a:t>
            </a:r>
            <a:r>
              <a:rPr sz="800" i="1" spc="30" dirty="0">
                <a:latin typeface="Trebuchet MS"/>
                <a:cs typeface="Trebuchet MS"/>
              </a:rPr>
              <a:t>%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 niños/as</a:t>
            </a:r>
            <a:r>
              <a:rPr sz="800" i="1" spc="-25" dirty="0">
                <a:latin typeface="Trebuchet MS"/>
                <a:cs typeface="Trebuchet MS"/>
              </a:rPr>
              <a:t> y</a:t>
            </a:r>
            <a:r>
              <a:rPr sz="800" i="1" spc="-5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adolescentes </a:t>
            </a:r>
            <a:r>
              <a:rPr sz="800" i="1" spc="-25" dirty="0">
                <a:latin typeface="Trebuchet MS"/>
                <a:cs typeface="Trebuchet MS"/>
              </a:rPr>
              <a:t>y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en</a:t>
            </a:r>
            <a:r>
              <a:rPr sz="800" i="1" spc="-5" dirty="0">
                <a:latin typeface="Trebuchet MS"/>
                <a:cs typeface="Trebuchet MS"/>
              </a:rPr>
              <a:t> </a:t>
            </a:r>
            <a:r>
              <a:rPr sz="800" i="1" spc="-45" dirty="0" err="1">
                <a:latin typeface="Trebuchet MS"/>
                <a:cs typeface="Trebuchet MS"/>
              </a:rPr>
              <a:t>el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lang="es-ES" sz="800" i="1" spc="30" dirty="0">
                <a:latin typeface="Trebuchet MS"/>
                <a:cs typeface="Trebuchet MS"/>
              </a:rPr>
              <a:t>49,3</a:t>
            </a:r>
            <a:r>
              <a:rPr sz="800" i="1" spc="30" dirty="0">
                <a:latin typeface="Trebuchet MS"/>
                <a:cs typeface="Trebuchet MS"/>
              </a:rPr>
              <a:t>%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</a:t>
            </a:r>
            <a:r>
              <a:rPr sz="800" i="1" spc="-5" dirty="0">
                <a:latin typeface="Trebuchet MS"/>
                <a:cs typeface="Trebuchet MS"/>
              </a:rPr>
              <a:t> </a:t>
            </a:r>
            <a:r>
              <a:rPr sz="800" i="1" spc="10" dirty="0">
                <a:latin typeface="Trebuchet MS"/>
                <a:cs typeface="Trebuchet MS"/>
              </a:rPr>
              <a:t>casos</a:t>
            </a:r>
            <a:r>
              <a:rPr sz="800" i="1" spc="-25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de </a:t>
            </a:r>
            <a:r>
              <a:rPr sz="800" i="1" spc="-20" dirty="0">
                <a:latin typeface="Trebuchet MS"/>
                <a:cs typeface="Trebuchet MS"/>
              </a:rPr>
              <a:t>adultos/as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dirty="0">
                <a:latin typeface="Trebuchet MS"/>
                <a:cs typeface="Trebuchet MS"/>
              </a:rPr>
              <a:t>no</a:t>
            </a:r>
            <a:r>
              <a:rPr sz="800" i="1" spc="-20" dirty="0">
                <a:latin typeface="Trebuchet MS"/>
                <a:cs typeface="Trebuchet MS"/>
              </a:rPr>
              <a:t> </a:t>
            </a:r>
            <a:r>
              <a:rPr sz="800" i="1" spc="-15" dirty="0">
                <a:latin typeface="Trebuchet MS"/>
                <a:cs typeface="Trebuchet MS"/>
              </a:rPr>
              <a:t>se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tienen</a:t>
            </a:r>
            <a:r>
              <a:rPr sz="800" i="1" dirty="0">
                <a:latin typeface="Trebuchet MS"/>
                <a:cs typeface="Trebuchet MS"/>
              </a:rPr>
              <a:t> </a:t>
            </a:r>
            <a:r>
              <a:rPr sz="800" i="1" spc="-10" dirty="0">
                <a:latin typeface="Trebuchet MS"/>
                <a:cs typeface="Trebuchet MS"/>
              </a:rPr>
              <a:t>datos</a:t>
            </a:r>
            <a:r>
              <a:rPr sz="800" i="1" spc="-4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del</a:t>
            </a:r>
            <a:r>
              <a:rPr sz="800" i="1" spc="-10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conocimiento</a:t>
            </a:r>
            <a:r>
              <a:rPr sz="800" i="1" spc="-35" dirty="0">
                <a:latin typeface="Trebuchet MS"/>
                <a:cs typeface="Trebuchet MS"/>
              </a:rPr>
              <a:t> </a:t>
            </a:r>
            <a:r>
              <a:rPr sz="800" i="1" spc="-25" dirty="0">
                <a:latin typeface="Trebuchet MS"/>
                <a:cs typeface="Trebuchet MS"/>
              </a:rPr>
              <a:t>del</a:t>
            </a:r>
            <a:r>
              <a:rPr sz="800" i="1" spc="-15" dirty="0">
                <a:latin typeface="Trebuchet MS"/>
                <a:cs typeface="Trebuchet MS"/>
              </a:rPr>
              <a:t> </a:t>
            </a:r>
            <a:r>
              <a:rPr sz="800" i="1" spc="-40" dirty="0">
                <a:latin typeface="Trebuchet MS"/>
                <a:cs typeface="Trebuchet MS"/>
              </a:rPr>
              <a:t>teléfono.</a:t>
            </a:r>
            <a:endParaRPr sz="800" dirty="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3296" y="211772"/>
            <a:ext cx="8575675" cy="2933700"/>
            <a:chOff x="213296" y="211772"/>
            <a:chExt cx="8575675" cy="2933700"/>
          </a:xfrm>
        </p:grpSpPr>
        <p:sp>
          <p:nvSpPr>
            <p:cNvPr id="36" name="object 36"/>
            <p:cNvSpPr/>
            <p:nvPr/>
          </p:nvSpPr>
          <p:spPr>
            <a:xfrm>
              <a:off x="214884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4884" y="214883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4641" y="985718"/>
            <a:ext cx="8165947" cy="102463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41575" algn="just">
              <a:lnSpc>
                <a:spcPct val="100000"/>
              </a:lnSpc>
              <a:spcBef>
                <a:spcPts val="670"/>
              </a:spcBef>
            </a:pP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Principales</a:t>
            </a:r>
            <a:r>
              <a:rPr sz="1400" spc="-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canales</a:t>
            </a:r>
            <a:r>
              <a:rPr sz="1400" spc="-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de</a:t>
            </a:r>
            <a:r>
              <a:rPr sz="14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difusión</a:t>
            </a:r>
            <a:r>
              <a:rPr sz="1400" spc="-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95" dirty="0">
                <a:solidFill>
                  <a:srgbClr val="7E7E7E"/>
                </a:solidFill>
                <a:latin typeface="Tahoma"/>
                <a:cs typeface="Tahoma"/>
              </a:rPr>
              <a:t>(%)</a:t>
            </a:r>
            <a:endParaRPr sz="1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Durante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el</a:t>
            </a:r>
            <a:r>
              <a:rPr sz="14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30" dirty="0" err="1">
                <a:solidFill>
                  <a:srgbClr val="7E7E7E"/>
                </a:solidFill>
                <a:latin typeface="Tahoma"/>
                <a:cs typeface="Tahoma"/>
              </a:rPr>
              <a:t>año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202</a:t>
            </a:r>
            <a:r>
              <a:rPr lang="es-ES" sz="1400" spc="60" dirty="0">
                <a:solidFill>
                  <a:srgbClr val="7E7E7E"/>
                </a:solidFill>
                <a:latin typeface="Tahoma"/>
                <a:cs typeface="Tahoma"/>
              </a:rPr>
              <a:t>2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niños/as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4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adolescentes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nos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han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5" dirty="0" err="1">
                <a:solidFill>
                  <a:srgbClr val="7E7E7E"/>
                </a:solidFill>
                <a:latin typeface="Tahoma"/>
                <a:cs typeface="Tahoma"/>
              </a:rPr>
              <a:t>conocido</a:t>
            </a:r>
            <a:r>
              <a:rPr sz="14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 err="1">
                <a:solidFill>
                  <a:srgbClr val="7E7E7E"/>
                </a:solidFill>
                <a:latin typeface="Tahoma"/>
                <a:cs typeface="Tahoma"/>
              </a:rPr>
              <a:t>principalmente</a:t>
            </a:r>
            <a:r>
              <a:rPr lang="es-ES" sz="1400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gracias</a:t>
            </a:r>
            <a:r>
              <a:rPr sz="14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4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sus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15" dirty="0">
                <a:solidFill>
                  <a:srgbClr val="7E7E7E"/>
                </a:solidFill>
                <a:latin typeface="Tahoma"/>
                <a:cs typeface="Tahoma"/>
              </a:rPr>
              <a:t>familiares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7E7E7E"/>
                </a:solidFill>
                <a:latin typeface="Tahoma"/>
                <a:cs typeface="Tahoma"/>
              </a:rPr>
              <a:t>(3</a:t>
            </a:r>
            <a:r>
              <a:rPr lang="es-ES" sz="1400" spc="-55" dirty="0">
                <a:solidFill>
                  <a:srgbClr val="7E7E7E"/>
                </a:solidFill>
                <a:latin typeface="Tahoma"/>
                <a:cs typeface="Tahoma"/>
              </a:rPr>
              <a:t>3,3</a:t>
            </a:r>
            <a:r>
              <a:rPr sz="1400" spc="-55" dirty="0">
                <a:solidFill>
                  <a:srgbClr val="7E7E7E"/>
                </a:solidFill>
                <a:latin typeface="Tahoma"/>
                <a:cs typeface="Tahoma"/>
              </a:rPr>
              <a:t>%)</a:t>
            </a:r>
            <a:r>
              <a:rPr lang="es-ES" sz="1400" spc="-55" dirty="0">
                <a:solidFill>
                  <a:srgbClr val="7E7E7E"/>
                </a:solidFill>
                <a:latin typeface="Tahoma"/>
                <a:cs typeface="Tahoma"/>
              </a:rPr>
              <a:t> y</a:t>
            </a:r>
            <a:r>
              <a:rPr sz="1400" spc="-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lang="es-ES" sz="1400" spc="60" dirty="0">
                <a:solidFill>
                  <a:srgbClr val="7E7E7E"/>
                </a:solidFill>
                <a:latin typeface="Tahoma"/>
                <a:cs typeface="Tahoma"/>
              </a:rPr>
              <a:t> sus amigos/as (25,6%)</a:t>
            </a:r>
            <a:r>
              <a:rPr sz="1400" spc="-55" dirty="0">
                <a:solidFill>
                  <a:srgbClr val="7E7E7E"/>
                </a:solidFill>
                <a:latin typeface="Tahoma"/>
                <a:cs typeface="Tahoma"/>
              </a:rPr>
              <a:t>. 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En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el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caso de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los 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adultos/as, 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han </a:t>
            </a:r>
            <a:r>
              <a:rPr sz="1400" spc="20" dirty="0">
                <a:solidFill>
                  <a:srgbClr val="7E7E7E"/>
                </a:solidFill>
                <a:latin typeface="Tahoma"/>
                <a:cs typeface="Tahoma"/>
              </a:rPr>
              <a:t>sabido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1400" spc="-15" dirty="0" err="1">
                <a:solidFill>
                  <a:srgbClr val="7E7E7E"/>
                </a:solidFill>
                <a:latin typeface="Tahoma"/>
                <a:cs typeface="Tahoma"/>
              </a:rPr>
              <a:t>nosotros</a:t>
            </a:r>
            <a:r>
              <a:rPr lang="es-ES" sz="1400" spc="-15" dirty="0">
                <a:solidFill>
                  <a:srgbClr val="7E7E7E"/>
                </a:solidFill>
                <a:latin typeface="Tahoma"/>
                <a:cs typeface="Tahoma"/>
              </a:rPr>
              <a:t>/as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7E7E7E"/>
                </a:solidFill>
                <a:latin typeface="Tahoma"/>
                <a:cs typeface="Tahoma"/>
              </a:rPr>
              <a:t>a 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través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de 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Internet/</a:t>
            </a:r>
            <a:r>
              <a:rPr lang="es-ES" sz="1400" spc="-35" dirty="0">
                <a:solidFill>
                  <a:srgbClr val="7E7E7E"/>
                </a:solidFill>
                <a:latin typeface="Tahoma"/>
                <a:cs typeface="Tahoma"/>
              </a:rPr>
              <a:t>R</a:t>
            </a:r>
            <a:r>
              <a:rPr sz="1400" spc="-35" dirty="0" err="1">
                <a:solidFill>
                  <a:srgbClr val="7E7E7E"/>
                </a:solidFill>
                <a:latin typeface="Tahoma"/>
                <a:cs typeface="Tahoma"/>
              </a:rPr>
              <a:t>edes</a:t>
            </a:r>
            <a:r>
              <a:rPr sz="14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15" dirty="0">
                <a:solidFill>
                  <a:srgbClr val="7E7E7E"/>
                </a:solidFill>
                <a:latin typeface="Tahoma"/>
                <a:cs typeface="Tahoma"/>
              </a:rPr>
              <a:t>S</a:t>
            </a:r>
            <a:r>
              <a:rPr sz="1400" spc="-5" dirty="0" err="1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400" spc="-15" dirty="0" err="1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sz="1400" spc="15" dirty="0" err="1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1400" spc="5" dirty="0" err="1">
                <a:solidFill>
                  <a:srgbClr val="7E7E7E"/>
                </a:solidFill>
                <a:latin typeface="Tahoma"/>
                <a:cs typeface="Tahoma"/>
              </a:rPr>
              <a:t>ales</a:t>
            </a:r>
            <a:r>
              <a:rPr lang="es-ES" sz="1400" spc="5" dirty="0">
                <a:solidFill>
                  <a:srgbClr val="7E7E7E"/>
                </a:solidFill>
                <a:latin typeface="Tahoma"/>
                <a:cs typeface="Tahoma"/>
              </a:rPr>
              <a:t> (28%)</a:t>
            </a:r>
            <a:r>
              <a:rPr sz="14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sz="14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400" spc="65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400" spc="15" dirty="0">
                <a:solidFill>
                  <a:srgbClr val="7E7E7E"/>
                </a:solidFill>
                <a:latin typeface="Tahoma"/>
                <a:cs typeface="Tahoma"/>
              </a:rPr>
              <a:t>ordi</a:t>
            </a:r>
            <a:r>
              <a:rPr sz="1400" spc="10" dirty="0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sz="1400" spc="25" dirty="0">
                <a:solidFill>
                  <a:srgbClr val="7E7E7E"/>
                </a:solidFill>
                <a:latin typeface="Tahoma"/>
                <a:cs typeface="Tahoma"/>
              </a:rPr>
              <a:t>ac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sz="1400" spc="20" dirty="0">
                <a:solidFill>
                  <a:srgbClr val="7E7E7E"/>
                </a:solidFill>
                <a:latin typeface="Tahoma"/>
                <a:cs typeface="Tahoma"/>
              </a:rPr>
              <a:t>ón</a:t>
            </a:r>
            <a:r>
              <a:rPr sz="1400" spc="-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sz="1400" spc="20" dirty="0">
                <a:solidFill>
                  <a:srgbClr val="7E7E7E"/>
                </a:solidFill>
                <a:latin typeface="Tahoma"/>
                <a:cs typeface="Tahoma"/>
              </a:rPr>
              <a:t>on</a:t>
            </a:r>
            <a:r>
              <a:rPr sz="14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sz="1400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-45" dirty="0" err="1">
                <a:solidFill>
                  <a:srgbClr val="7E7E7E"/>
                </a:solidFill>
                <a:latin typeface="Tahoma"/>
                <a:cs typeface="Tahoma"/>
              </a:rPr>
              <a:t>Se</a:t>
            </a:r>
            <a:r>
              <a:rPr sz="1400" spc="-10" dirty="0" err="1">
                <a:solidFill>
                  <a:srgbClr val="7E7E7E"/>
                </a:solidFill>
                <a:latin typeface="Tahoma"/>
                <a:cs typeface="Tahoma"/>
              </a:rPr>
              <a:t>rvici</a:t>
            </a:r>
            <a:r>
              <a:rPr sz="1400" spc="-5" dirty="0" err="1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sz="14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7E7E7E"/>
                </a:solidFill>
                <a:latin typeface="Tahoma"/>
                <a:cs typeface="Tahoma"/>
              </a:rPr>
              <a:t>01</a:t>
            </a:r>
            <a:r>
              <a:rPr sz="1400" spc="55" dirty="0">
                <a:solidFill>
                  <a:srgbClr val="7E7E7E"/>
                </a:solidFill>
                <a:latin typeface="Tahoma"/>
                <a:cs typeface="Tahoma"/>
              </a:rPr>
              <a:t>6</a:t>
            </a:r>
            <a:r>
              <a:rPr lang="es-ES" sz="1400" spc="55" dirty="0">
                <a:solidFill>
                  <a:srgbClr val="7E7E7E"/>
                </a:solidFill>
                <a:latin typeface="Tahoma"/>
                <a:cs typeface="Tahoma"/>
              </a:rPr>
              <a:t> (25,6%)</a:t>
            </a:r>
            <a:r>
              <a:rPr sz="1400" spc="-1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55091" y="3640835"/>
            <a:ext cx="8577580" cy="2935605"/>
            <a:chOff x="355091" y="3640835"/>
            <a:chExt cx="8577580" cy="2935605"/>
          </a:xfrm>
        </p:grpSpPr>
        <p:sp>
          <p:nvSpPr>
            <p:cNvPr id="40" name="object 40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6615" y="6573011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68" y="0"/>
            <a:ext cx="1513331" cy="999744"/>
          </a:xfrm>
          <a:prstGeom prst="rect">
            <a:avLst/>
          </a:prstGeom>
        </p:spPr>
      </p:pic>
      <p:graphicFrame>
        <p:nvGraphicFramePr>
          <p:cNvPr id="44" name="12 Gráfico">
            <a:extLst>
              <a:ext uri="{FF2B5EF4-FFF2-40B4-BE49-F238E27FC236}">
                <a16:creationId xmlns:a16="http://schemas.microsoft.com/office/drawing/2014/main" id="{D2CA4C3C-48BF-E0BC-144E-D98EF9286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471176"/>
              </p:ext>
            </p:extLst>
          </p:nvPr>
        </p:nvGraphicFramePr>
        <p:xfrm>
          <a:off x="613412" y="1906904"/>
          <a:ext cx="8215370" cy="425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3F5BFB-9721-B402-0955-5D8F76D047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23</a:t>
            </a:fld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DD6CAD15-7968-A375-D080-97C99DDE6E85}"/>
              </a:ext>
            </a:extLst>
          </p:cNvPr>
          <p:cNvSpPr txBox="1">
            <a:spLocks/>
          </p:cNvSpPr>
          <p:nvPr/>
        </p:nvSpPr>
        <p:spPr>
          <a:xfrm>
            <a:off x="2710962" y="2233247"/>
            <a:ext cx="7772400" cy="1356946"/>
          </a:xfrm>
          <a:prstGeom prst="rect">
            <a:avLst/>
          </a:prstGeom>
        </p:spPr>
        <p:txBody>
          <a:bodyPr lIns="84380" tIns="42190" rIns="84380" bIns="42190" anchor="ctr">
            <a:normAutofit/>
          </a:bodyPr>
          <a:lstStyle/>
          <a:p>
            <a:pPr defTabSz="441999">
              <a:defRPr/>
            </a:pPr>
            <a:r>
              <a:rPr lang="es-ES" sz="2954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MUCHAS GRACIAS</a:t>
            </a:r>
          </a:p>
        </p:txBody>
      </p:sp>
      <p:sp>
        <p:nvSpPr>
          <p:cNvPr id="88067" name="8 CuadroTexto">
            <a:extLst>
              <a:ext uri="{FF2B5EF4-FFF2-40B4-BE49-F238E27FC236}">
                <a16:creationId xmlns:a16="http://schemas.microsoft.com/office/drawing/2014/main" id="{6C8FC6B0-EAC8-9F40-004D-DB254C4A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416" y="3694235"/>
            <a:ext cx="731227" cy="3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80" tIns="42190" rIns="84380" bIns="4219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78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78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78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78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ES" sz="1662">
              <a:latin typeface="Open Sans Light" panose="020B03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88068" name="Imagen 11" descr="shutterstock_19977838__.jpg">
            <a:extLst>
              <a:ext uri="{FF2B5EF4-FFF2-40B4-BE49-F238E27FC236}">
                <a16:creationId xmlns:a16="http://schemas.microsoft.com/office/drawing/2014/main" id="{8D9FB0F1-328C-CFCB-2369-1FFA5714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82616"/>
            <a:ext cx="8462596" cy="48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10 CuadroTexto">
            <a:extLst>
              <a:ext uri="{FF2B5EF4-FFF2-40B4-BE49-F238E27FC236}">
                <a16:creationId xmlns:a16="http://schemas.microsoft.com/office/drawing/2014/main" id="{0DE69D26-EF4E-842E-4467-204F20AF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73" y="1686692"/>
            <a:ext cx="3094306" cy="42606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 lIns="84380" tIns="42190" rIns="84380" bIns="42190">
            <a:spAutoFit/>
          </a:bodyPr>
          <a:lstStyle/>
          <a:p>
            <a:pPr algn="ctr" defTabSz="441999">
              <a:defRPr/>
            </a:pPr>
            <a:r>
              <a:rPr lang="es-E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  <p:pic>
        <p:nvPicPr>
          <p:cNvPr id="88070" name="object 24">
            <a:extLst>
              <a:ext uri="{FF2B5EF4-FFF2-40B4-BE49-F238E27FC236}">
                <a16:creationId xmlns:a16="http://schemas.microsoft.com/office/drawing/2014/main" id="{46BE5FCB-6A57-9020-8147-D1E37C01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74" y="659424"/>
            <a:ext cx="1397977" cy="9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125937-A566-A218-6AA3-F44EC83F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0064C-1AC1-497B-AD44-EEE82316C287}" type="slidenum">
              <a:rPr lang="en-US" altLang="es-ES" smtClean="0"/>
              <a:pPr>
                <a:defRPr/>
              </a:pPr>
              <a:t>24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55091" y="3640835"/>
            <a:ext cx="8577580" cy="2932430"/>
            <a:chOff x="355091" y="3640835"/>
            <a:chExt cx="8577580" cy="2932430"/>
          </a:xfrm>
        </p:grpSpPr>
        <p:sp>
          <p:nvSpPr>
            <p:cNvPr id="4" name="object 4"/>
            <p:cNvSpPr/>
            <p:nvPr/>
          </p:nvSpPr>
          <p:spPr>
            <a:xfrm>
              <a:off x="356615" y="6569963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7" name="object 7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A4AF75D-77B4-B09B-374A-CD188803F9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3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658F46-B410-E220-FE74-2FB4CDFEA5AD}"/>
              </a:ext>
            </a:extLst>
          </p:cNvPr>
          <p:cNvSpPr txBox="1"/>
          <p:nvPr/>
        </p:nvSpPr>
        <p:spPr>
          <a:xfrm>
            <a:off x="1676400" y="499872"/>
            <a:ext cx="4897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1800" b="1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ANAR y las Illes Balears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86480A-E14B-569F-7354-F1C868FB36D7}"/>
              </a:ext>
            </a:extLst>
          </p:cNvPr>
          <p:cNvSpPr txBox="1"/>
          <p:nvPr/>
        </p:nvSpPr>
        <p:spPr>
          <a:xfrm>
            <a:off x="533400" y="1105027"/>
            <a:ext cx="7924800" cy="1160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8010" marR="5080" indent="-1845945">
              <a:lnSpc>
                <a:spcPct val="120000"/>
              </a:lnSpc>
              <a:spcBef>
                <a:spcPts val="820"/>
              </a:spcBef>
            </a:pPr>
            <a:r>
              <a:rPr lang="es-ES" sz="1800" spc="-40" dirty="0">
                <a:solidFill>
                  <a:srgbClr val="888888"/>
                </a:solidFill>
                <a:latin typeface="Futura Bk BT" panose="020B0502020204020303"/>
                <a:cs typeface="Tahoma"/>
              </a:rPr>
              <a:t>Desde hace </a:t>
            </a:r>
            <a:r>
              <a:rPr lang="es-ES" sz="1800" spc="-40" dirty="0">
                <a:solidFill>
                  <a:srgbClr val="E11D1F"/>
                </a:solidFill>
                <a:latin typeface="Futura Bk BT" panose="020B0502020204020303"/>
                <a:cs typeface="Tahoma"/>
              </a:rPr>
              <a:t>29 años </a:t>
            </a:r>
            <a:r>
              <a:rPr lang="es-ES" sz="1800" spc="-40" dirty="0">
                <a:solidFill>
                  <a:srgbClr val="888888"/>
                </a:solidFill>
                <a:latin typeface="Futura Bk BT" panose="020B0502020204020303"/>
                <a:cs typeface="Tahoma"/>
              </a:rPr>
              <a:t>ANAR </a:t>
            </a:r>
            <a:r>
              <a:rPr lang="es-ES" sz="1800" spc="-40" dirty="0">
                <a:solidFill>
                  <a:srgbClr val="E11D1F"/>
                </a:solidFill>
                <a:latin typeface="Futura Bk BT" panose="020B0502020204020303"/>
                <a:cs typeface="Tahoma"/>
              </a:rPr>
              <a:t>está trabajando en las Illes Balears </a:t>
            </a:r>
            <a:r>
              <a:rPr lang="es-ES" sz="1800" spc="-40" dirty="0">
                <a:solidFill>
                  <a:srgbClr val="888888"/>
                </a:solidFill>
                <a:latin typeface="Futura Bk BT" panose="020B0502020204020303"/>
                <a:cs typeface="Tahoma"/>
              </a:rPr>
              <a:t>a través de las Líneas de ayuda (1994). </a:t>
            </a:r>
          </a:p>
          <a:p>
            <a:pPr marL="1858010" marR="5080" indent="-1845945">
              <a:lnSpc>
                <a:spcPct val="120000"/>
              </a:lnSpc>
              <a:spcBef>
                <a:spcPts val="820"/>
              </a:spcBef>
            </a:pPr>
            <a:r>
              <a:rPr lang="es-ES" sz="1800" spc="-40" dirty="0">
                <a:solidFill>
                  <a:srgbClr val="888888"/>
                </a:solidFill>
                <a:latin typeface="Futura Bk BT" panose="020B0502020204020303"/>
                <a:cs typeface="Tahoma"/>
              </a:rPr>
              <a:t>En noviembre de </a:t>
            </a:r>
            <a:r>
              <a:rPr lang="es-ES" sz="1800" spc="70" dirty="0">
                <a:solidFill>
                  <a:srgbClr val="E11D1F"/>
                </a:solidFill>
                <a:latin typeface="Futura Bk BT" panose="020B0502020204020303"/>
                <a:cs typeface="Tahoma"/>
              </a:rPr>
              <a:t>2020</a:t>
            </a:r>
            <a:r>
              <a:rPr lang="es-ES" sz="1800" spc="70" dirty="0">
                <a:solidFill>
                  <a:srgbClr val="888888"/>
                </a:solidFill>
                <a:latin typeface="Futura Bk BT" panose="020B0502020204020303"/>
                <a:cs typeface="Tahoma"/>
              </a:rPr>
              <a:t> se abre la </a:t>
            </a:r>
            <a:r>
              <a:rPr lang="es-ES" sz="1800" spc="70" dirty="0">
                <a:solidFill>
                  <a:srgbClr val="E11D1F"/>
                </a:solidFill>
                <a:latin typeface="Futura Bk BT" panose="020B0502020204020303"/>
                <a:cs typeface="Tahoma"/>
              </a:rPr>
              <a:t>delegación de las Illes Balears. </a:t>
            </a:r>
            <a:endParaRPr lang="es-ES" sz="1800" dirty="0">
              <a:solidFill>
                <a:srgbClr val="E11D1F"/>
              </a:solidFill>
              <a:latin typeface="Futura Bk BT" panose="020B0502020204020303"/>
              <a:cs typeface="Tahom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D428DA-5549-1152-E3AE-4B8E4EEB1011}"/>
              </a:ext>
            </a:extLst>
          </p:cNvPr>
          <p:cNvSpPr txBox="1"/>
          <p:nvPr/>
        </p:nvSpPr>
        <p:spPr>
          <a:xfrm>
            <a:off x="323266" y="3096630"/>
            <a:ext cx="2715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Futura Bk BT" panose="020B0502020204020303"/>
              </a:rPr>
              <a:t>Mantenemos colaboraciones de trabajo con administraciones y otras instituciones en beneficio de la infancia y adolescencia.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5824D8-59FC-3C69-461C-DCA08254E27E}"/>
              </a:ext>
            </a:extLst>
          </p:cNvPr>
          <p:cNvSpPr txBox="1"/>
          <p:nvPr/>
        </p:nvSpPr>
        <p:spPr>
          <a:xfrm>
            <a:off x="6199534" y="2433097"/>
            <a:ext cx="2587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Participamos en el programa de responsabilidad social corporativa IB3, TOTS DONAM UNA MÀ.</a:t>
            </a:r>
            <a:endParaRPr lang="es-ES" sz="1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9CA083-899A-7A94-C6DE-A6AF38CCEDA5}"/>
              </a:ext>
            </a:extLst>
          </p:cNvPr>
          <p:cNvSpPr txBox="1"/>
          <p:nvPr/>
        </p:nvSpPr>
        <p:spPr>
          <a:xfrm>
            <a:off x="3375391" y="2433097"/>
            <a:ext cx="2587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1200" dirty="0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elebramos la I Jornada formativa sobre VIOLENCIA Y OTRAS PROBLEMÁTICAS DE LA INFANCIA Y ADOLESCENCIA EN BALEARES </a:t>
            </a:r>
            <a:endParaRPr lang="es-ES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5E739B-E353-94E3-15FA-18EF1305D7E2}"/>
              </a:ext>
            </a:extLst>
          </p:cNvPr>
          <p:cNvSpPr txBox="1"/>
          <p:nvPr/>
        </p:nvSpPr>
        <p:spPr>
          <a:xfrm>
            <a:off x="299740" y="5293363"/>
            <a:ext cx="2639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Futura Bk BT" panose="020B0502020204020303"/>
              </a:rPr>
              <a:t>Convenio de colaboración con el SERVEI D’EMERGÈNCIES 112.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821F7B0-17FE-3957-5D02-01FAE5BBED4B}"/>
              </a:ext>
            </a:extLst>
          </p:cNvPr>
          <p:cNvSpPr txBox="1"/>
          <p:nvPr/>
        </p:nvSpPr>
        <p:spPr>
          <a:xfrm>
            <a:off x="318407" y="4266581"/>
            <a:ext cx="2648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Futura Bk BT" panose="020B0502020204020303"/>
              </a:rPr>
              <a:t>Convenio de colaboración con OBIA para la gestión del Teléfono de la Infancia y adolescencia 116111.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79A300-2C04-8B04-11C2-20720F06A762}"/>
              </a:ext>
            </a:extLst>
          </p:cNvPr>
          <p:cNvSpPr txBox="1"/>
          <p:nvPr/>
        </p:nvSpPr>
        <p:spPr>
          <a:xfrm>
            <a:off x="6235581" y="3284960"/>
            <a:ext cx="26022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Publicación de artículos sobre infancia y adolescencia en medios locales (</a:t>
            </a:r>
            <a:r>
              <a:rPr lang="es-ES" sz="1200" dirty="0" err="1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ARABalears</a:t>
            </a:r>
            <a:r>
              <a:rPr lang="es-ES" sz="1200" dirty="0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200" dirty="0"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 Diario de Mallorca y Última Hora</a:t>
            </a:r>
            <a:r>
              <a:rPr lang="es-ES" sz="1200" dirty="0">
                <a:effectLst/>
                <a:latin typeface="Futura Bk B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), apariciones publicitarias en publicación, entrevistas en radio (Al día, Calvià radio, Formentera radio…)</a:t>
            </a:r>
            <a:endParaRPr lang="es-ES" sz="12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8E6A54F-A984-7414-676F-804BDF68F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77" y="4862596"/>
            <a:ext cx="1195580" cy="159410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82B98D3-355B-2EBF-9F96-B73A5FD0F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36470" r="2475" b="5294"/>
          <a:stretch/>
        </p:blipFill>
        <p:spPr>
          <a:xfrm>
            <a:off x="3203034" y="5038436"/>
            <a:ext cx="2974728" cy="147881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520D0B1-36C4-EA71-7A2C-53A912FCC95E}"/>
              </a:ext>
            </a:extLst>
          </p:cNvPr>
          <p:cNvSpPr txBox="1"/>
          <p:nvPr/>
        </p:nvSpPr>
        <p:spPr>
          <a:xfrm>
            <a:off x="3354491" y="3642322"/>
            <a:ext cx="256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Futura Bk BT" panose="020B0502020204020303"/>
              </a:rPr>
              <a:t>Celebración de actos </a:t>
            </a:r>
            <a:r>
              <a:rPr lang="es-ES" sz="1200" dirty="0" err="1">
                <a:latin typeface="Futura Bk BT" panose="020B0502020204020303"/>
              </a:rPr>
              <a:t>solidrios</a:t>
            </a:r>
            <a:r>
              <a:rPr lang="es-ES" sz="1200" dirty="0">
                <a:latin typeface="Futura Bk BT" panose="020B0502020204020303"/>
              </a:rPr>
              <a:t> Mercadillo</a:t>
            </a:r>
          </a:p>
          <a:p>
            <a:pPr algn="just"/>
            <a:r>
              <a:rPr lang="es-ES" sz="1200" dirty="0">
                <a:latin typeface="Futura Bk BT" panose="020B0502020204020303"/>
              </a:rPr>
              <a:t>Visita de Papá Noel</a:t>
            </a:r>
          </a:p>
          <a:p>
            <a:pPr algn="just"/>
            <a:r>
              <a:rPr lang="es-ES" sz="1200" dirty="0">
                <a:latin typeface="Futura Bk BT" panose="020B0502020204020303"/>
              </a:rPr>
              <a:t>Festival fin de curso </a:t>
            </a:r>
            <a:r>
              <a:rPr lang="es-ES" sz="1200" dirty="0" err="1">
                <a:latin typeface="Futura Bk BT" panose="020B0502020204020303"/>
              </a:rPr>
              <a:t>Artdança</a:t>
            </a:r>
            <a:r>
              <a:rPr lang="es-ES" sz="1200" dirty="0">
                <a:latin typeface="Futura Bk BT" panose="020B0502020204020303"/>
              </a:rPr>
              <a:t> y </a:t>
            </a:r>
            <a:r>
              <a:rPr lang="es-ES" sz="1200" dirty="0" err="1">
                <a:latin typeface="Futura Bk BT" panose="020B0502020204020303"/>
              </a:rPr>
              <a:t>Royaledance</a:t>
            </a:r>
            <a:r>
              <a:rPr lang="es-ES" sz="1200" dirty="0">
                <a:latin typeface="Futura Bk BT" panose="020B0502020204020303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83A03E-2086-F543-41ED-5C913168AD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4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B78629-5FB8-400E-9D18-4165489A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29958" r="26758" b="24708"/>
          <a:stretch/>
        </p:blipFill>
        <p:spPr>
          <a:xfrm>
            <a:off x="76200" y="685800"/>
            <a:ext cx="6308766" cy="5105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B97150-1E5D-54BF-A91B-3FB33F481965}"/>
              </a:ext>
            </a:extLst>
          </p:cNvPr>
          <p:cNvSpPr txBox="1"/>
          <p:nvPr/>
        </p:nvSpPr>
        <p:spPr>
          <a:xfrm>
            <a:off x="201814" y="3339621"/>
            <a:ext cx="6339202" cy="2265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Futura Bk BT" panose="020B0502020204020303"/>
              </a:rPr>
              <a:t>Ser utilizado por los menores.</a:t>
            </a:r>
          </a:p>
          <a:p>
            <a:pPr marL="742950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Futura Bk BT" panose="020B0502020204020303"/>
              </a:rPr>
              <a:t>Ser apoyo para el profesorado.</a:t>
            </a:r>
          </a:p>
          <a:p>
            <a:pPr marL="742950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Futura Bk BT" panose="020B0502020204020303"/>
              </a:rPr>
              <a:t>Ser un recurso para las AMIPAS.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6EA4E5-DC32-0B21-C689-273555890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80" t="27463" r="12134" b="31343"/>
          <a:stretch/>
        </p:blipFill>
        <p:spPr>
          <a:xfrm>
            <a:off x="6450079" y="1295400"/>
            <a:ext cx="2693921" cy="5486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21A7A1E-87A7-A428-CDEC-7C74164BA389}"/>
              </a:ext>
            </a:extLst>
          </p:cNvPr>
          <p:cNvSpPr txBox="1"/>
          <p:nvPr/>
        </p:nvSpPr>
        <p:spPr>
          <a:xfrm>
            <a:off x="6858000" y="2438400"/>
            <a:ext cx="148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Futura Bk BT" panose="020B0502020204020303"/>
              </a:rPr>
              <a:t>50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CB21C7-B13A-2ED2-4F8A-5F787D26135F}"/>
              </a:ext>
            </a:extLst>
          </p:cNvPr>
          <p:cNvSpPr txBox="1"/>
          <p:nvPr/>
        </p:nvSpPr>
        <p:spPr>
          <a:xfrm>
            <a:off x="6999904" y="3776990"/>
            <a:ext cx="130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Futura Bk BT" panose="020B0502020204020303"/>
              </a:rPr>
              <a:t>2.230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50AC28-F61C-BDF6-0003-8155C81DB079}"/>
              </a:ext>
            </a:extLst>
          </p:cNvPr>
          <p:cNvSpPr txBox="1"/>
          <p:nvPr/>
        </p:nvSpPr>
        <p:spPr>
          <a:xfrm>
            <a:off x="7086600" y="5181600"/>
            <a:ext cx="95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Futura Bk BT" panose="020B0502020204020303"/>
              </a:rPr>
              <a:t>111</a:t>
            </a:r>
          </a:p>
        </p:txBody>
      </p:sp>
      <p:pic>
        <p:nvPicPr>
          <p:cNvPr id="10" name="object 9">
            <a:extLst>
              <a:ext uri="{FF2B5EF4-FFF2-40B4-BE49-F238E27FC236}">
                <a16:creationId xmlns:a16="http://schemas.microsoft.com/office/drawing/2014/main" id="{920A12F6-D018-5010-32C8-2A8381DD32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0667" y="0"/>
            <a:ext cx="1513331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" y="1828926"/>
            <a:ext cx="8222615" cy="4011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404040"/>
                </a:solidFill>
                <a:latin typeface="Tahoma"/>
                <a:cs typeface="Tahoma"/>
              </a:rPr>
              <a:t>Este </a:t>
            </a:r>
            <a:r>
              <a:rPr sz="2000" spc="-40" dirty="0">
                <a:solidFill>
                  <a:srgbClr val="DF1F23"/>
                </a:solidFill>
                <a:latin typeface="Tahoma"/>
                <a:cs typeface="Tahoma"/>
              </a:rPr>
              <a:t>Informe 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está 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basado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en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las 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llamadas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los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niños,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niñas </a:t>
            </a:r>
            <a:r>
              <a:rPr sz="2000" spc="-114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20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ahoma"/>
                <a:cs typeface="Tahoma"/>
              </a:rPr>
              <a:t>adolescentes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es-ES" sz="2000" spc="-20" dirty="0">
                <a:solidFill>
                  <a:srgbClr val="404040"/>
                </a:solidFill>
                <a:latin typeface="Tahoma"/>
                <a:cs typeface="Tahoma"/>
              </a:rPr>
              <a:t>de Islas Baleares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los que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hemos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ayudado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durante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el </a:t>
            </a:r>
            <a:r>
              <a:rPr sz="2000" spc="50" dirty="0" err="1">
                <a:solidFill>
                  <a:srgbClr val="DF1F23"/>
                </a:solidFill>
                <a:latin typeface="Tahoma"/>
                <a:cs typeface="Tahoma"/>
              </a:rPr>
              <a:t>año</a:t>
            </a:r>
            <a:r>
              <a:rPr sz="2000" spc="5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DF1F23"/>
                </a:solidFill>
                <a:latin typeface="Tahoma"/>
                <a:cs typeface="Tahoma"/>
              </a:rPr>
              <a:t>202</a:t>
            </a:r>
            <a:r>
              <a:rPr lang="es-ES" sz="2000" spc="70" dirty="0">
                <a:solidFill>
                  <a:srgbClr val="DF1F23"/>
                </a:solidFill>
                <a:latin typeface="Tahoma"/>
                <a:cs typeface="Tahoma"/>
              </a:rPr>
              <a:t>2</a:t>
            </a:r>
            <a:r>
              <a:rPr sz="2000" spc="70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así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como 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también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sus</a:t>
            </a:r>
            <a:r>
              <a:rPr sz="20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familias,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docentes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otros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adultos/as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su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entorno</a:t>
            </a:r>
            <a:r>
              <a:rPr sz="20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que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nos </a:t>
            </a:r>
            <a:r>
              <a:rPr sz="2000" spc="-6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han</a:t>
            </a:r>
            <a:r>
              <a:rPr sz="20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contactado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pidiendo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ayuda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Tahoma"/>
                <a:cs typeface="Tahoma"/>
              </a:rPr>
              <a:t>para</a:t>
            </a:r>
            <a:r>
              <a:rPr sz="20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menor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edad.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Tahoma"/>
              <a:cs typeface="Tahoma"/>
            </a:endParaRPr>
          </a:p>
          <a:p>
            <a:pPr marL="698500">
              <a:lnSpc>
                <a:spcPct val="100000"/>
              </a:lnSpc>
            </a:pP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Centro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ahoma"/>
                <a:cs typeface="Tahoma"/>
              </a:rPr>
              <a:t>Estudios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ANAR</a:t>
            </a:r>
            <a:r>
              <a:rPr sz="20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cuenta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20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una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base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datos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endParaRPr sz="2000" dirty="0">
              <a:latin typeface="Tahoma"/>
              <a:cs typeface="Tahoma"/>
            </a:endParaRPr>
          </a:p>
          <a:p>
            <a:pPr marL="1794510" marR="416559" indent="-1370965">
              <a:lnSpc>
                <a:spcPct val="100000"/>
              </a:lnSpc>
            </a:pPr>
            <a:r>
              <a:rPr lang="es-ES_tradnl" sz="2000" spc="-20" dirty="0">
                <a:solidFill>
                  <a:srgbClr val="DF1F23"/>
                </a:solidFill>
                <a:latin typeface="Tahoma"/>
                <a:cs typeface="Tahoma"/>
              </a:rPr>
              <a:t>6.267.999</a:t>
            </a:r>
            <a:r>
              <a:rPr sz="2000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DF1F23"/>
                </a:solidFill>
                <a:latin typeface="Tahoma"/>
                <a:cs typeface="Tahoma"/>
              </a:rPr>
              <a:t>peticiones</a:t>
            </a:r>
            <a:r>
              <a:rPr sz="2000" spc="-6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DF1F23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DF1F23"/>
                </a:solidFill>
                <a:latin typeface="Tahoma"/>
                <a:cs typeface="Tahoma"/>
              </a:rPr>
              <a:t>ayuda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0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niños,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niñas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adolescentes </a:t>
            </a:r>
            <a:r>
              <a:rPr sz="2000" spc="-6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que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ahoma"/>
                <a:cs typeface="Tahoma"/>
              </a:rPr>
              <a:t>ANAR</a:t>
            </a:r>
            <a:r>
              <a:rPr sz="20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ha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atendido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desde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Tahoma"/>
                <a:cs typeface="Tahoma"/>
              </a:rPr>
              <a:t>1994.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20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eso,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DF1F23"/>
                </a:solidFill>
                <a:latin typeface="Tahoma"/>
                <a:cs typeface="Tahoma"/>
              </a:rPr>
              <a:t>somos</a:t>
            </a:r>
            <a:r>
              <a:rPr sz="2000" spc="-7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DF1F23"/>
                </a:solidFill>
                <a:latin typeface="Tahoma"/>
                <a:cs typeface="Tahoma"/>
              </a:rPr>
              <a:t>la</a:t>
            </a:r>
            <a:r>
              <a:rPr sz="2000" spc="-5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DF1F23"/>
                </a:solidFill>
                <a:latin typeface="Tahoma"/>
                <a:cs typeface="Tahoma"/>
              </a:rPr>
              <a:t>voz</a:t>
            </a:r>
            <a:r>
              <a:rPr sz="2000" spc="-6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DF1F23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DF1F23"/>
                </a:solidFill>
                <a:latin typeface="Tahoma"/>
                <a:cs typeface="Tahoma"/>
              </a:rPr>
              <a:t>los</a:t>
            </a:r>
            <a:r>
              <a:rPr sz="2000" spc="-6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DF1F23"/>
                </a:solidFill>
                <a:latin typeface="Tahoma"/>
                <a:cs typeface="Tahoma"/>
              </a:rPr>
              <a:t>niños,</a:t>
            </a:r>
            <a:r>
              <a:rPr sz="2000" spc="-8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DF1F23"/>
                </a:solidFill>
                <a:latin typeface="Tahoma"/>
                <a:cs typeface="Tahoma"/>
              </a:rPr>
              <a:t>niñas</a:t>
            </a:r>
            <a:r>
              <a:rPr sz="2000" spc="-75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-114" dirty="0">
                <a:solidFill>
                  <a:srgbClr val="DF1F23"/>
                </a:solidFill>
                <a:latin typeface="Tahoma"/>
                <a:cs typeface="Tahoma"/>
              </a:rPr>
              <a:t>y</a:t>
            </a:r>
            <a:r>
              <a:rPr sz="2000" spc="-10" dirty="0">
                <a:solidFill>
                  <a:srgbClr val="DF1F23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DF1F23"/>
                </a:solidFill>
                <a:latin typeface="Tahoma"/>
                <a:cs typeface="Tahoma"/>
              </a:rPr>
              <a:t>adolescentes</a:t>
            </a:r>
            <a:endParaRPr sz="2000" dirty="0">
              <a:latin typeface="Tahoma"/>
              <a:cs typeface="Tahoma"/>
            </a:endParaRPr>
          </a:p>
          <a:p>
            <a:pPr marL="745490" marR="737235" algn="ctr">
              <a:lnSpc>
                <a:spcPct val="100000"/>
              </a:lnSpc>
            </a:pPr>
            <a:r>
              <a:rPr sz="2000" spc="-114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queremos,</a:t>
            </a:r>
            <a:r>
              <a:rPr sz="20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través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Tahoma"/>
                <a:cs typeface="Tahoma"/>
              </a:rPr>
              <a:t>este</a:t>
            </a:r>
            <a:r>
              <a:rPr sz="20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informe,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devolver</a:t>
            </a:r>
            <a:r>
              <a:rPr sz="20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sociedad </a:t>
            </a:r>
            <a:r>
              <a:rPr sz="2000" spc="-6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lo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que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nos</a:t>
            </a:r>
            <a:r>
              <a:rPr sz="20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han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contado.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5091" y="3640835"/>
            <a:ext cx="8577580" cy="2932430"/>
            <a:chOff x="355091" y="3640835"/>
            <a:chExt cx="8577580" cy="2932430"/>
          </a:xfrm>
        </p:grpSpPr>
        <p:sp>
          <p:nvSpPr>
            <p:cNvPr id="4" name="object 4"/>
            <p:cNvSpPr/>
            <p:nvPr/>
          </p:nvSpPr>
          <p:spPr>
            <a:xfrm>
              <a:off x="356615" y="6569963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587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29115" y="3642359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1650" y="0"/>
                  </a:moveTo>
                  <a:lnTo>
                    <a:pt x="0" y="2928962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3359" y="0"/>
            <a:ext cx="8930640" cy="3145790"/>
            <a:chOff x="213359" y="0"/>
            <a:chExt cx="8930640" cy="3145790"/>
          </a:xfrm>
        </p:grpSpPr>
        <p:sp>
          <p:nvSpPr>
            <p:cNvPr id="7" name="object 7"/>
            <p:cNvSpPr/>
            <p:nvPr/>
          </p:nvSpPr>
          <p:spPr>
            <a:xfrm>
              <a:off x="214883" y="213359"/>
              <a:ext cx="8572500" cy="1905"/>
            </a:xfrm>
            <a:custGeom>
              <a:avLst/>
              <a:gdLst/>
              <a:ahLst/>
              <a:cxnLst/>
              <a:rect l="l" t="t" r="r" b="b"/>
              <a:pathLst>
                <a:path w="8572500" h="1904">
                  <a:moveTo>
                    <a:pt x="0" y="0"/>
                  </a:moveTo>
                  <a:lnTo>
                    <a:pt x="8572500" y="165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883" y="214884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5">
                  <a:moveTo>
                    <a:pt x="1587" y="0"/>
                  </a:moveTo>
                  <a:lnTo>
                    <a:pt x="0" y="292900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667" y="0"/>
              <a:ext cx="1513331" cy="999744"/>
            </a:xfrm>
            <a:prstGeom prst="rect">
              <a:avLst/>
            </a:prstGeom>
          </p:spPr>
        </p:pic>
      </p:grp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A4AF75D-77B4-B09B-374A-CD188803F9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100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3332" cy="9997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163EC50-4EC1-48D1-B841-C825596DC3E9}"/>
              </a:ext>
            </a:extLst>
          </p:cNvPr>
          <p:cNvSpPr/>
          <p:nvPr/>
        </p:nvSpPr>
        <p:spPr>
          <a:xfrm>
            <a:off x="381000" y="1828800"/>
            <a:ext cx="4800600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Futura Bk BT" panose="020B0502020204020303" pitchFamily="34" charset="0"/>
              </a:rPr>
              <a:t>En el año 2022 hemos atendido </a:t>
            </a:r>
            <a:r>
              <a:rPr lang="es-ES" sz="3200" dirty="0">
                <a:solidFill>
                  <a:srgbClr val="FF0000"/>
                </a:solidFill>
                <a:latin typeface="Futura Bk BT" panose="020B0502020204020303" pitchFamily="34" charset="0"/>
              </a:rPr>
              <a:t>2.033</a:t>
            </a:r>
          </a:p>
          <a:p>
            <a:pPr algn="ctr"/>
            <a:r>
              <a:rPr lang="es-ES" sz="3200" dirty="0">
                <a:latin typeface="Futura Bk BT" panose="020B0502020204020303" pitchFamily="34" charset="0"/>
              </a:rPr>
              <a:t>llamadas de niños, niñas y adolescentes procedentes de Islas Baleares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F3DB2A5-C698-3F90-2C7F-1CCE4B2F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81000" y="-350976"/>
            <a:ext cx="3500381" cy="247360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8768AF-BBF4-6074-0A12-E8D01C775C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6</a:t>
            </a:fld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C2C448CD-AB52-7462-117F-F65FDACF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735">
            <a:off x="-215460" y="3070778"/>
            <a:ext cx="5105400" cy="30515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433664E-EBE9-A87E-0199-6E398824E8F3}"/>
              </a:ext>
            </a:extLst>
          </p:cNvPr>
          <p:cNvSpPr/>
          <p:nvPr/>
        </p:nvSpPr>
        <p:spPr>
          <a:xfrm>
            <a:off x="304800" y="329631"/>
            <a:ext cx="3962400" cy="2108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Futura Bk BT" panose="020B0502020204020303" pitchFamily="34" charset="0"/>
              </a:rPr>
              <a:t>2.033</a:t>
            </a:r>
            <a:r>
              <a:rPr lang="es-ES" sz="2400" dirty="0">
                <a:latin typeface="Futura Bk BT" panose="020B0502020204020303" pitchFamily="34" charset="0"/>
              </a:rPr>
              <a:t> peticiones de ayuda procedentes del Teléfono/Chat ANAR en Illes Balears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5DDE50C-2AA3-54F4-9AE7-DB35E37859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B3A5B1-5011-E312-5DFF-A6EE289565C5}"/>
              </a:ext>
            </a:extLst>
          </p:cNvPr>
          <p:cNvSpPr txBox="1"/>
          <p:nvPr/>
        </p:nvSpPr>
        <p:spPr>
          <a:xfrm>
            <a:off x="4648200" y="3581400"/>
            <a:ext cx="375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CB7B6C64-CF73-654B-3D78-4175A7642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54784"/>
              </p:ext>
            </p:extLst>
          </p:nvPr>
        </p:nvGraphicFramePr>
        <p:xfrm>
          <a:off x="5375100" y="1447800"/>
          <a:ext cx="3757037" cy="538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24">
                  <a:extLst>
                    <a:ext uri="{9D8B030D-6E8A-4147-A177-3AD203B41FA5}">
                      <a16:colId xmlns:a16="http://schemas.microsoft.com/office/drawing/2014/main" val="4220020977"/>
                    </a:ext>
                  </a:extLst>
                </a:gridCol>
                <a:gridCol w="1054913">
                  <a:extLst>
                    <a:ext uri="{9D8B030D-6E8A-4147-A177-3AD203B41FA5}">
                      <a16:colId xmlns:a16="http://schemas.microsoft.com/office/drawing/2014/main" val="3330846052"/>
                    </a:ext>
                  </a:extLst>
                </a:gridCol>
              </a:tblGrid>
              <a:tr h="461292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PETICIÓN SEGÚN LÍNEA DE AYUDA</a:t>
                      </a:r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71144"/>
                  </a:ext>
                </a:extLst>
              </a:tr>
              <a:tr h="45310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Telèfon d' </a:t>
                      </a:r>
                      <a:r>
                        <a:rPr lang="es-E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Ajuda</a:t>
                      </a:r>
                      <a:r>
                        <a:rPr lang="es-E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 a </a:t>
                      </a:r>
                      <a:r>
                        <a:rPr lang="es-E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Infants</a:t>
                      </a:r>
                      <a:r>
                        <a:rPr lang="es-E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 
i </a:t>
                      </a:r>
                      <a:r>
                        <a:rPr lang="es-E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Adolescents</a:t>
                      </a:r>
                      <a:endParaRPr lang="es-ES" sz="1200" dirty="0">
                        <a:latin typeface="Futura Bk BT" panose="020B0502020204020303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Futura Bk BT" panose="020B0502020204020303"/>
                        </a:rPr>
                        <a:t>116 111: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1.119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957600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Futura Bk BT" panose="020B0502020204020303"/>
                        </a:rPr>
                        <a:t>900 20 20 10: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351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51095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Telèfon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 ANAR de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la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 Família 
i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els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 Centres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anose="020B0502020204020303"/>
                          <a:cs typeface="Arial" charset="0"/>
                        </a:rPr>
                        <a:t>Escolars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Futura Bk BT" panose="020B0502020204020303"/>
                        <a:cs typeface="Arial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Futura Bk BT" panose="020B0502020204020303"/>
                        </a:rPr>
                        <a:t>600 50 51 52: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223873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Telèfon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 ANAR per a Casos de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Nens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Desapareguts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Futura Bk BT" pitchFamily="34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dirty="0">
                          <a:latin typeface="Futura Bk BT" panose="020B0502020204020303"/>
                        </a:rPr>
                        <a:t>116 000: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550664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Telèfon contra </a:t>
                      </a:r>
                      <a:r>
                        <a:rPr lang="es-E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l'Assetjament</a:t>
                      </a:r>
                      <a:r>
                        <a:rPr lang="es-E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 Escolar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utura Bk BT" pitchFamily="34" charset="0"/>
                          <a:cs typeface="Arial" charset="0"/>
                        </a:rPr>
                        <a:t>900018 018</a:t>
                      </a:r>
                      <a:r>
                        <a:rPr lang="es-ES" dirty="0">
                          <a:latin typeface="Futura Bk BT" panose="020B0502020204020303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167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77817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Futura Bk BT" panose="020B0502020204020303"/>
                        </a:rPr>
                        <a:t>Chat/email: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Bk BT" panose="020B0502020204020303"/>
                        </a:rPr>
                        <a:t>188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877849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5F6CE9E0-35FD-5DF3-6BC8-08AD4955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0188" y="0"/>
            <a:ext cx="15138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63BE800-40C1-A8C6-CC10-FFCF6D58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0" y="3446908"/>
            <a:ext cx="661223" cy="6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9F9510E-1ABB-7813-5EE9-9B8D114E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30" y="6102583"/>
            <a:ext cx="862025" cy="86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35 Imagen" descr="La Fundación ANAR gestionará el Teléfono contra el Acoso Escolar ...">
            <a:extLst>
              <a:ext uri="{FF2B5EF4-FFF2-40B4-BE49-F238E27FC236}">
                <a16:creationId xmlns:a16="http://schemas.microsoft.com/office/drawing/2014/main" id="{1EFE9174-DF77-8690-AA60-242AFB64E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1365" b="56973"/>
          <a:stretch>
            <a:fillRect/>
          </a:stretch>
        </p:blipFill>
        <p:spPr bwMode="auto">
          <a:xfrm>
            <a:off x="4739768" y="5473449"/>
            <a:ext cx="862025" cy="6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9BD3DB6B-4F6D-B1D4-3E0B-D8939ED2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23" y="4322845"/>
            <a:ext cx="617350" cy="8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ELanar1">
            <a:extLst>
              <a:ext uri="{FF2B5EF4-FFF2-40B4-BE49-F238E27FC236}">
                <a16:creationId xmlns:a16="http://schemas.microsoft.com/office/drawing/2014/main" id="{6925FAB7-FB5E-1EC6-134F-C8F0D3E3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83" y="2282087"/>
            <a:ext cx="648068" cy="75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6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32641"/>
          <a:stretch>
            <a:fillRect/>
          </a:stretch>
        </p:blipFill>
        <p:spPr bwMode="auto">
          <a:xfrm>
            <a:off x="3361614" y="1071546"/>
            <a:ext cx="5570220" cy="550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2 Título"/>
          <p:cNvSpPr txBox="1">
            <a:spLocks/>
          </p:cNvSpPr>
          <p:nvPr/>
        </p:nvSpPr>
        <p:spPr>
          <a:xfrm>
            <a:off x="2428860" y="357166"/>
            <a:ext cx="3857619" cy="8683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TELÉFONO Y CHAT ANAR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¿Cómo funcionan?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214546" y="55721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Century Gothic" pitchFamily="34" charset="0"/>
              </a:rPr>
              <a:t>Trabajadores/as</a:t>
            </a:r>
          </a:p>
          <a:p>
            <a:pPr algn="ctr"/>
            <a:r>
              <a:rPr lang="es-ES" sz="1000" b="1" dirty="0">
                <a:solidFill>
                  <a:schemeClr val="bg1"/>
                </a:solidFill>
                <a:latin typeface="Century Gothic" pitchFamily="34" charset="0"/>
              </a:rPr>
              <a:t>Sociales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214414" y="3286124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Psicólogos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30816"/>
            <a:ext cx="328611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endParaRPr lang="es-ES" sz="15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15" name="3 Marcador de contenido"/>
          <p:cNvGraphicFramePr>
            <a:graphicFrameLocks/>
          </p:cNvGraphicFramePr>
          <p:nvPr/>
        </p:nvGraphicFramePr>
        <p:xfrm>
          <a:off x="357158" y="1571612"/>
          <a:ext cx="4169054" cy="364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11 Conector recto"/>
          <p:cNvCxnSpPr/>
          <p:nvPr/>
        </p:nvCxnSpPr>
        <p:spPr>
          <a:xfrm>
            <a:off x="214282" y="213496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-1249402" y="1677975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57158" y="6570684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7466033" y="5105411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0188" y="0"/>
            <a:ext cx="15138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EBD296-44E6-9FE6-5C27-F457AB0D73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2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2 Título"/>
          <p:cNvSpPr>
            <a:spLocks noGrp="1"/>
          </p:cNvSpPr>
          <p:nvPr>
            <p:ph type="title" idx="4294967295"/>
          </p:nvPr>
        </p:nvSpPr>
        <p:spPr>
          <a:xfrm>
            <a:off x="791580" y="224644"/>
            <a:ext cx="8429652" cy="576064"/>
          </a:xfrm>
        </p:spPr>
        <p:txBody>
          <a:bodyPr>
            <a:normAutofit/>
          </a:bodyPr>
          <a:lstStyle/>
          <a:p>
            <a:r>
              <a:rPr lang="es-ES" sz="1600" b="1" dirty="0">
                <a:latin typeface="Futura Bk BT" pitchFamily="34" charset="0"/>
              </a:rPr>
              <a:t>MOTIVOS DE LAS CONSULTAS Y VALORACIÓN DE LOS EXPERTOS/AS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987824" y="836712"/>
            <a:ext cx="3442948" cy="1584176"/>
          </a:xfrm>
          <a:prstGeom prst="roundRect">
            <a:avLst/>
          </a:prstGeom>
          <a:noFill/>
          <a:ln>
            <a:solidFill>
              <a:srgbClr val="E0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Futura Bk BT" pitchFamily="34" charset="0"/>
              </a:rPr>
              <a:t>Motivo de la consulta</a:t>
            </a:r>
          </a:p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  <a:latin typeface="Futura Bk BT" pitchFamily="34" charset="0"/>
              </a:rPr>
              <a:t>Los niños, niñas y adolescentes y las personas adultas que nos contactan exponen sus motivos de consulta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2492896"/>
            <a:ext cx="5976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latin typeface="Futura Bk BT" pitchFamily="34" charset="0"/>
              </a:rPr>
              <a:t>El </a:t>
            </a:r>
            <a:r>
              <a:rPr lang="es-ES" sz="1400" b="1" dirty="0">
                <a:latin typeface="Futura Bk BT" pitchFamily="34" charset="0"/>
              </a:rPr>
              <a:t>equipo de psicólogos/as </a:t>
            </a:r>
            <a:r>
              <a:rPr lang="es-ES" sz="1400" dirty="0">
                <a:latin typeface="Futura Bk BT" pitchFamily="34" charset="0"/>
              </a:rPr>
              <a:t>del Teléfono ANAR </a:t>
            </a:r>
            <a:r>
              <a:rPr lang="es-ES" sz="1400" b="1" dirty="0">
                <a:latin typeface="Futura Bk BT" pitchFamily="34" charset="0"/>
              </a:rPr>
              <a:t>analiza y explora </a:t>
            </a:r>
            <a:r>
              <a:rPr lang="es-ES" sz="1400" dirty="0">
                <a:latin typeface="Futura Bk BT" pitchFamily="34" charset="0"/>
              </a:rPr>
              <a:t>todas las áreas de relación en su conjunto y…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83568" y="3356992"/>
            <a:ext cx="3143250" cy="857250"/>
          </a:xfrm>
          <a:prstGeom prst="roundRect">
            <a:avLst/>
          </a:prstGeom>
          <a:noFill/>
          <a:ln>
            <a:solidFill>
              <a:srgbClr val="E0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Futura Bk BT" pitchFamily="34" charset="0"/>
              </a:rPr>
              <a:t>Problemas asociados 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Futura Bk BT" pitchFamily="34" charset="0"/>
              </a:rPr>
              <a:t>con la infancia y adolescencia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389190" y="3356992"/>
            <a:ext cx="3143250" cy="857250"/>
          </a:xfrm>
          <a:prstGeom prst="roundRect">
            <a:avLst/>
          </a:prstGeom>
          <a:noFill/>
          <a:ln>
            <a:solidFill>
              <a:srgbClr val="E0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Futura Bk BT" pitchFamily="34" charset="0"/>
              </a:rPr>
              <a:t>Problemas del entorno,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Futura Bk BT" pitchFamily="34" charset="0"/>
              </a:rPr>
              <a:t> en la familia del niño/a y adolescente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2857488" y="5357826"/>
            <a:ext cx="3583300" cy="1000125"/>
          </a:xfrm>
          <a:prstGeom prst="roundRect">
            <a:avLst/>
          </a:prstGeom>
          <a:noFill/>
          <a:ln>
            <a:solidFill>
              <a:srgbClr val="E0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Futura Bk BT" pitchFamily="34" charset="0"/>
              </a:rPr>
              <a:t>Valoración técnica 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Futura Bk BT" pitchFamily="34" charset="0"/>
              </a:rPr>
              <a:t>Realizada por el equipo de expertos/as psicólogos/as de ANAR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2500298" y="4357694"/>
            <a:ext cx="4248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latin typeface="Futura Bk BT" pitchFamily="34" charset="0"/>
              </a:rPr>
              <a:t>…</a:t>
            </a:r>
            <a:r>
              <a:rPr lang="es-ES" sz="1400" b="1" dirty="0">
                <a:latin typeface="Futura Bk BT" pitchFamily="34" charset="0"/>
              </a:rPr>
              <a:t>analizada toda la problemática </a:t>
            </a:r>
            <a:r>
              <a:rPr lang="es-ES" sz="1400" dirty="0">
                <a:latin typeface="Futura Bk BT" pitchFamily="34" charset="0"/>
              </a:rPr>
              <a:t>planteada</a:t>
            </a:r>
          </a:p>
          <a:p>
            <a:pPr algn="ctr">
              <a:defRPr/>
            </a:pPr>
            <a:r>
              <a:rPr lang="es-ES" sz="1400" dirty="0">
                <a:latin typeface="Futura Bk BT" pitchFamily="34" charset="0"/>
              </a:rPr>
              <a:t>se llega a la…</a:t>
            </a:r>
          </a:p>
        </p:txBody>
      </p:sp>
      <p:sp>
        <p:nvSpPr>
          <p:cNvPr id="19" name="7 Marcador de número de diapositiva"/>
          <p:cNvSpPr txBox="1">
            <a:spLocks/>
          </p:cNvSpPr>
          <p:nvPr/>
        </p:nvSpPr>
        <p:spPr>
          <a:xfrm>
            <a:off x="8572528" y="6572272"/>
            <a:ext cx="357191" cy="285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14282" y="214290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-1249402" y="1677975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23018" y="6631768"/>
            <a:ext cx="8572560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7466033" y="5105411"/>
            <a:ext cx="2928958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2483768" y="2924944"/>
            <a:ext cx="0" cy="288032"/>
          </a:xfrm>
          <a:prstGeom prst="straightConnector1">
            <a:avLst/>
          </a:prstGeom>
          <a:ln w="12700">
            <a:solidFill>
              <a:srgbClr val="E02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7020272" y="2924944"/>
            <a:ext cx="0" cy="288032"/>
          </a:xfrm>
          <a:prstGeom prst="straightConnector1">
            <a:avLst/>
          </a:prstGeom>
          <a:ln w="12700">
            <a:solidFill>
              <a:srgbClr val="E02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643438" y="4857760"/>
            <a:ext cx="0" cy="288032"/>
          </a:xfrm>
          <a:prstGeom prst="straightConnector1">
            <a:avLst/>
          </a:prstGeom>
          <a:ln w="12700">
            <a:solidFill>
              <a:srgbClr val="E02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99695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4096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71488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188" y="0"/>
            <a:ext cx="15138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2147</Words>
  <Application>Microsoft Office PowerPoint</Application>
  <PresentationFormat>Presentación en pantalla (4:3)</PresentationFormat>
  <Paragraphs>327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MT</vt:lpstr>
      <vt:lpstr>Calibri</vt:lpstr>
      <vt:lpstr>Century Gothic</vt:lpstr>
      <vt:lpstr>Futura Bk BT</vt:lpstr>
      <vt:lpstr>Helvetica</vt:lpstr>
      <vt:lpstr>Open Sans Light</vt:lpstr>
      <vt:lpstr>Tahoma</vt:lpstr>
      <vt:lpstr>Trebuchet MS</vt:lpstr>
      <vt:lpstr>Verdana</vt:lpstr>
      <vt:lpstr>Office Theme</vt:lpstr>
      <vt:lpstr>Presentación de PowerPoint</vt:lpstr>
      <vt:lpstr>Fundación ANAR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MOTIVOS DE LAS CONSULTAS Y VALORACIÓN DE LOS EXPERTOS/AS</vt:lpstr>
      <vt:lpstr>TOTAL DE PETICIONES DE AYUDA: 2.033</vt:lpstr>
      <vt:lpstr>En 2022 hemos atendido 15 casos, en Balears con un incremento del 4,4% respecto al año 2022.</vt:lpstr>
      <vt:lpstr>Presentación de PowerPoint</vt:lpstr>
      <vt:lpstr>NIVEL DE URGENCIA Y DE GRAVEDAD  DE LOS PROBLEMAS ATENDIDOS EN 2022</vt:lpstr>
      <vt:lpstr>ORIENTACIÓN PRESTADA 2022 (%)</vt:lpstr>
      <vt:lpstr>Presentación de PowerPoint</vt:lpstr>
      <vt:lpstr>Presentación de PowerPoint</vt:lpstr>
      <vt:lpstr>DERIVACIONES E INTERVENCIONES  JURÍDICAS Y SOCIALES</vt:lpstr>
      <vt:lpstr>Presentación de PowerPoint</vt:lpstr>
      <vt:lpstr>En el año 2022 se han realizado un total de 535 derivaciones a recursos de carácter jurídico/legal</vt:lpstr>
      <vt:lpstr>EDAD DE LOS NIÑOS/AS Y ADOLESCENTES (%)</vt:lpstr>
      <vt:lpstr>GÉNERO DE LOS NIÑOS/AS Y ADOLESCENTES (%)</vt:lpstr>
      <vt:lpstr>HORARIO EN EL QUE SE REALIZAN LAS CONSULTAS (%)</vt:lpstr>
      <vt:lpstr>CONOCIMIENTO DE LAS LÍNEAS DE AYUDA ANAR  2022 EN ISLAS BALEARES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becariosociologo</dc:creator>
  <cp:lastModifiedBy>Xisca aguilo ros</cp:lastModifiedBy>
  <cp:revision>39</cp:revision>
  <cp:lastPrinted>2023-04-21T11:36:45Z</cp:lastPrinted>
  <dcterms:created xsi:type="dcterms:W3CDTF">2022-04-27T11:32:46Z</dcterms:created>
  <dcterms:modified xsi:type="dcterms:W3CDTF">2023-04-28T07:40:49Z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2022-04-27T00:00:00Z</vt:filetime>
  </property>
</Properties>
</file>